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512064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D2CE"/>
    <a:srgbClr val="50858B"/>
    <a:srgbClr val="90C2C0"/>
    <a:srgbClr val="0A23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30" d="100"/>
          <a:sy n="30" d="100"/>
        </p:scale>
        <p:origin x="48" y="-21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A03E71-3867-4F4C-BE3E-4CB87BD109E4}" type="datetimeFigureOut">
              <a:rPr lang="en-US" smtClean="0"/>
              <a:t>4/7/2019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8FE7E8-FBD1-4380-987C-8F8CB00AB2CA}" type="slidenum">
              <a:rPr lang="en-US" smtClean="0"/>
              <a:t>‹#›</a:t>
            </a:fld>
            <a:endParaRPr lang="en-US"/>
          </a:p>
        </p:txBody>
      </p:sp>
    </p:spTree>
    <p:extLst>
      <p:ext uri="{BB962C8B-B14F-4D97-AF65-F5344CB8AC3E}">
        <p14:creationId xmlns:p14="http://schemas.microsoft.com/office/powerpoint/2010/main" val="1097764307"/>
      </p:ext>
    </p:extLst>
  </p:cSld>
  <p:clrMap bg1="lt1" tx1="dk1" bg2="lt2" tx2="dk2" accent1="accent1" accent2="accent2" accent3="accent3" accent4="accent4" accent5="accent5" accent6="accent6" hlink="hlink" folHlink="folHlink"/>
  <p:notesStyle>
    <a:lvl1pPr marL="0" algn="l" defTabSz="4301338" rtl="0" eaLnBrk="1" latinLnBrk="0" hangingPunct="1">
      <a:defRPr sz="5645" kern="1200">
        <a:solidFill>
          <a:schemeClr val="tx1"/>
        </a:solidFill>
        <a:latin typeface="+mn-lt"/>
        <a:ea typeface="+mn-ea"/>
        <a:cs typeface="+mn-cs"/>
      </a:defRPr>
    </a:lvl1pPr>
    <a:lvl2pPr marL="2150669" algn="l" defTabSz="4301338" rtl="0" eaLnBrk="1" latinLnBrk="0" hangingPunct="1">
      <a:defRPr sz="5645" kern="1200">
        <a:solidFill>
          <a:schemeClr val="tx1"/>
        </a:solidFill>
        <a:latin typeface="+mn-lt"/>
        <a:ea typeface="+mn-ea"/>
        <a:cs typeface="+mn-cs"/>
      </a:defRPr>
    </a:lvl2pPr>
    <a:lvl3pPr marL="4301338" algn="l" defTabSz="4301338" rtl="0" eaLnBrk="1" latinLnBrk="0" hangingPunct="1">
      <a:defRPr sz="5645" kern="1200">
        <a:solidFill>
          <a:schemeClr val="tx1"/>
        </a:solidFill>
        <a:latin typeface="+mn-lt"/>
        <a:ea typeface="+mn-ea"/>
        <a:cs typeface="+mn-cs"/>
      </a:defRPr>
    </a:lvl3pPr>
    <a:lvl4pPr marL="6452006" algn="l" defTabSz="4301338" rtl="0" eaLnBrk="1" latinLnBrk="0" hangingPunct="1">
      <a:defRPr sz="5645" kern="1200">
        <a:solidFill>
          <a:schemeClr val="tx1"/>
        </a:solidFill>
        <a:latin typeface="+mn-lt"/>
        <a:ea typeface="+mn-ea"/>
        <a:cs typeface="+mn-cs"/>
      </a:defRPr>
    </a:lvl4pPr>
    <a:lvl5pPr marL="8602675" algn="l" defTabSz="4301338" rtl="0" eaLnBrk="1" latinLnBrk="0" hangingPunct="1">
      <a:defRPr sz="5645" kern="1200">
        <a:solidFill>
          <a:schemeClr val="tx1"/>
        </a:solidFill>
        <a:latin typeface="+mn-lt"/>
        <a:ea typeface="+mn-ea"/>
        <a:cs typeface="+mn-cs"/>
      </a:defRPr>
    </a:lvl5pPr>
    <a:lvl6pPr marL="10753344" algn="l" defTabSz="4301338" rtl="0" eaLnBrk="1" latinLnBrk="0" hangingPunct="1">
      <a:defRPr sz="5645" kern="1200">
        <a:solidFill>
          <a:schemeClr val="tx1"/>
        </a:solidFill>
        <a:latin typeface="+mn-lt"/>
        <a:ea typeface="+mn-ea"/>
        <a:cs typeface="+mn-cs"/>
      </a:defRPr>
    </a:lvl6pPr>
    <a:lvl7pPr marL="12904013" algn="l" defTabSz="4301338" rtl="0" eaLnBrk="1" latinLnBrk="0" hangingPunct="1">
      <a:defRPr sz="5645" kern="1200">
        <a:solidFill>
          <a:schemeClr val="tx1"/>
        </a:solidFill>
        <a:latin typeface="+mn-lt"/>
        <a:ea typeface="+mn-ea"/>
        <a:cs typeface="+mn-cs"/>
      </a:defRPr>
    </a:lvl7pPr>
    <a:lvl8pPr marL="15054682" algn="l" defTabSz="4301338" rtl="0" eaLnBrk="1" latinLnBrk="0" hangingPunct="1">
      <a:defRPr sz="5645" kern="1200">
        <a:solidFill>
          <a:schemeClr val="tx1"/>
        </a:solidFill>
        <a:latin typeface="+mn-lt"/>
        <a:ea typeface="+mn-ea"/>
        <a:cs typeface="+mn-cs"/>
      </a:defRPr>
    </a:lvl8pPr>
    <a:lvl9pPr marL="17205350" algn="l" defTabSz="4301338" rtl="0" eaLnBrk="1" latinLnBrk="0" hangingPunct="1">
      <a:defRPr sz="5645"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6285233"/>
            <a:ext cx="43525440" cy="13370560"/>
          </a:xfrm>
        </p:spPr>
        <p:txBody>
          <a:bodyPr anchor="b"/>
          <a:lstStyle>
            <a:lvl1pPr algn="ctr">
              <a:defRPr sz="33600"/>
            </a:lvl1pPr>
          </a:lstStyle>
          <a:p>
            <a:r>
              <a:rPr lang="en-US"/>
              <a:t>Click to edit Master title style</a:t>
            </a:r>
            <a:endParaRPr lang="en-US" dirty="0"/>
          </a:p>
        </p:txBody>
      </p:sp>
      <p:sp>
        <p:nvSpPr>
          <p:cNvPr id="3" name="Subtitle 2"/>
          <p:cNvSpPr>
            <a:spLocks noGrp="1"/>
          </p:cNvSpPr>
          <p:nvPr>
            <p:ph type="subTitle" idx="1"/>
          </p:nvPr>
        </p:nvSpPr>
        <p:spPr>
          <a:xfrm>
            <a:off x="6400800" y="20171413"/>
            <a:ext cx="38404800" cy="9272267"/>
          </a:xfrm>
        </p:spPr>
        <p:txBody>
          <a:bodyPr/>
          <a:lstStyle>
            <a:lvl1pPr marL="0" indent="0" algn="ctr">
              <a:buNone/>
              <a:defRPr sz="13440"/>
            </a:lvl1pPr>
            <a:lvl2pPr marL="2560320" indent="0" algn="ctr">
              <a:buNone/>
              <a:defRPr sz="11200"/>
            </a:lvl2pPr>
            <a:lvl3pPr marL="5120640" indent="0" algn="ctr">
              <a:buNone/>
              <a:defRPr sz="10080"/>
            </a:lvl3pPr>
            <a:lvl4pPr marL="7680960" indent="0" algn="ctr">
              <a:buNone/>
              <a:defRPr sz="8960"/>
            </a:lvl4pPr>
            <a:lvl5pPr marL="10241280" indent="0" algn="ctr">
              <a:buNone/>
              <a:defRPr sz="8960"/>
            </a:lvl5pPr>
            <a:lvl6pPr marL="12801600" indent="0" algn="ctr">
              <a:buNone/>
              <a:defRPr sz="8960"/>
            </a:lvl6pPr>
            <a:lvl7pPr marL="15361920" indent="0" algn="ctr">
              <a:buNone/>
              <a:defRPr sz="8960"/>
            </a:lvl7pPr>
            <a:lvl8pPr marL="17922240" indent="0" algn="ctr">
              <a:buNone/>
              <a:defRPr sz="8960"/>
            </a:lvl8pPr>
            <a:lvl9pPr marL="20482560" indent="0" algn="ctr">
              <a:buNone/>
              <a:defRPr sz="89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F8F8B28-15AE-487F-80B7-F28044A5EBFA}" type="datetimeFigureOut">
              <a:rPr lang="en-US" smtClean="0"/>
              <a:t>4/7/2019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1256342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8F8B28-15AE-487F-80B7-F28044A5EBFA}" type="datetimeFigureOut">
              <a:rPr lang="en-US" smtClean="0"/>
              <a:t>4/7/2019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3959386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3" y="2044700"/>
            <a:ext cx="11041380"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520443" y="2044700"/>
            <a:ext cx="3248406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8F8B28-15AE-487F-80B7-F28044A5EBFA}" type="datetimeFigureOut">
              <a:rPr lang="en-US" smtClean="0"/>
              <a:t>4/7/2019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3841475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8F8B28-15AE-487F-80B7-F28044A5EBFA}" type="datetimeFigureOut">
              <a:rPr lang="en-US" smtClean="0"/>
              <a:t>4/7/2019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3957727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3" y="9574541"/>
            <a:ext cx="44165520" cy="15975327"/>
          </a:xfrm>
        </p:spPr>
        <p:txBody>
          <a:bodyPr anchor="b"/>
          <a:lstStyle>
            <a:lvl1pPr>
              <a:defRPr sz="33600"/>
            </a:lvl1pPr>
          </a:lstStyle>
          <a:p>
            <a:r>
              <a:rPr lang="en-US"/>
              <a:t>Click to edit Master title style</a:t>
            </a:r>
            <a:endParaRPr lang="en-US" dirty="0"/>
          </a:p>
        </p:txBody>
      </p:sp>
      <p:sp>
        <p:nvSpPr>
          <p:cNvPr id="3" name="Text Placeholder 2"/>
          <p:cNvSpPr>
            <a:spLocks noGrp="1"/>
          </p:cNvSpPr>
          <p:nvPr>
            <p:ph type="body" idx="1"/>
          </p:nvPr>
        </p:nvSpPr>
        <p:spPr>
          <a:xfrm>
            <a:off x="3493773" y="25701001"/>
            <a:ext cx="44165520" cy="8401047"/>
          </a:xfrm>
        </p:spPr>
        <p:txBody>
          <a:bodyPr/>
          <a:lstStyle>
            <a:lvl1pPr marL="0" indent="0">
              <a:buNone/>
              <a:defRPr sz="13440">
                <a:solidFill>
                  <a:schemeClr val="tx1"/>
                </a:solidFill>
              </a:defRPr>
            </a:lvl1pPr>
            <a:lvl2pPr marL="2560320" indent="0">
              <a:buNone/>
              <a:defRPr sz="11200">
                <a:solidFill>
                  <a:schemeClr val="tx1">
                    <a:tint val="75000"/>
                  </a:schemeClr>
                </a:solidFill>
              </a:defRPr>
            </a:lvl2pPr>
            <a:lvl3pPr marL="5120640" indent="0">
              <a:buNone/>
              <a:defRPr sz="10080">
                <a:solidFill>
                  <a:schemeClr val="tx1">
                    <a:tint val="75000"/>
                  </a:schemeClr>
                </a:solidFill>
              </a:defRPr>
            </a:lvl3pPr>
            <a:lvl4pPr marL="7680960" indent="0">
              <a:buNone/>
              <a:defRPr sz="8960">
                <a:solidFill>
                  <a:schemeClr val="tx1">
                    <a:tint val="75000"/>
                  </a:schemeClr>
                </a:solidFill>
              </a:defRPr>
            </a:lvl4pPr>
            <a:lvl5pPr marL="10241280" indent="0">
              <a:buNone/>
              <a:defRPr sz="8960">
                <a:solidFill>
                  <a:schemeClr val="tx1">
                    <a:tint val="75000"/>
                  </a:schemeClr>
                </a:solidFill>
              </a:defRPr>
            </a:lvl5pPr>
            <a:lvl6pPr marL="12801600" indent="0">
              <a:buNone/>
              <a:defRPr sz="8960">
                <a:solidFill>
                  <a:schemeClr val="tx1">
                    <a:tint val="75000"/>
                  </a:schemeClr>
                </a:solidFill>
              </a:defRPr>
            </a:lvl6pPr>
            <a:lvl7pPr marL="15361920" indent="0">
              <a:buNone/>
              <a:defRPr sz="8960">
                <a:solidFill>
                  <a:schemeClr val="tx1">
                    <a:tint val="75000"/>
                  </a:schemeClr>
                </a:solidFill>
              </a:defRPr>
            </a:lvl7pPr>
            <a:lvl8pPr marL="17922240" indent="0">
              <a:buNone/>
              <a:defRPr sz="8960">
                <a:solidFill>
                  <a:schemeClr val="tx1">
                    <a:tint val="75000"/>
                  </a:schemeClr>
                </a:solidFill>
              </a:defRPr>
            </a:lvl8pPr>
            <a:lvl9pPr marL="20482560" indent="0">
              <a:buNone/>
              <a:defRPr sz="89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8F8B28-15AE-487F-80B7-F28044A5EBFA}" type="datetimeFigureOut">
              <a:rPr lang="en-US" smtClean="0"/>
              <a:t>4/7/2019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3492422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520440" y="10223500"/>
            <a:ext cx="2176272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5923240" y="10223500"/>
            <a:ext cx="2176272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F8F8B28-15AE-487F-80B7-F28044A5EBFA}" type="datetimeFigureOut">
              <a:rPr lang="en-US" smtClean="0"/>
              <a:t>4/7/2019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763238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044708"/>
            <a:ext cx="4416552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3527115" y="9414513"/>
            <a:ext cx="21662704" cy="4613907"/>
          </a:xfrm>
        </p:spPr>
        <p:txBody>
          <a:bodyPr anchor="b"/>
          <a:lstStyle>
            <a:lvl1pPr marL="0" indent="0">
              <a:buNone/>
              <a:defRPr sz="13440" b="1"/>
            </a:lvl1pPr>
            <a:lvl2pPr marL="2560320" indent="0">
              <a:buNone/>
              <a:defRPr sz="11200" b="1"/>
            </a:lvl2pPr>
            <a:lvl3pPr marL="5120640" indent="0">
              <a:buNone/>
              <a:defRPr sz="10080" b="1"/>
            </a:lvl3pPr>
            <a:lvl4pPr marL="7680960" indent="0">
              <a:buNone/>
              <a:defRPr sz="8960" b="1"/>
            </a:lvl4pPr>
            <a:lvl5pPr marL="10241280" indent="0">
              <a:buNone/>
              <a:defRPr sz="8960" b="1"/>
            </a:lvl5pPr>
            <a:lvl6pPr marL="12801600" indent="0">
              <a:buNone/>
              <a:defRPr sz="8960" b="1"/>
            </a:lvl6pPr>
            <a:lvl7pPr marL="15361920" indent="0">
              <a:buNone/>
              <a:defRPr sz="8960" b="1"/>
            </a:lvl7pPr>
            <a:lvl8pPr marL="17922240" indent="0">
              <a:buNone/>
              <a:defRPr sz="8960" b="1"/>
            </a:lvl8pPr>
            <a:lvl9pPr marL="20482560" indent="0">
              <a:buNone/>
              <a:defRPr sz="8960" b="1"/>
            </a:lvl9pPr>
          </a:lstStyle>
          <a:p>
            <a:pPr lvl="0"/>
            <a:r>
              <a:rPr lang="en-US"/>
              <a:t>Click to edit Master text styles</a:t>
            </a:r>
          </a:p>
        </p:txBody>
      </p:sp>
      <p:sp>
        <p:nvSpPr>
          <p:cNvPr id="4" name="Content Placeholder 3"/>
          <p:cNvSpPr>
            <a:spLocks noGrp="1"/>
          </p:cNvSpPr>
          <p:nvPr>
            <p:ph sz="half" idx="2"/>
          </p:nvPr>
        </p:nvSpPr>
        <p:spPr>
          <a:xfrm>
            <a:off x="3527115" y="14028420"/>
            <a:ext cx="21662704"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5923243" y="9414513"/>
            <a:ext cx="21769390" cy="4613907"/>
          </a:xfrm>
        </p:spPr>
        <p:txBody>
          <a:bodyPr anchor="b"/>
          <a:lstStyle>
            <a:lvl1pPr marL="0" indent="0">
              <a:buNone/>
              <a:defRPr sz="13440" b="1"/>
            </a:lvl1pPr>
            <a:lvl2pPr marL="2560320" indent="0">
              <a:buNone/>
              <a:defRPr sz="11200" b="1"/>
            </a:lvl2pPr>
            <a:lvl3pPr marL="5120640" indent="0">
              <a:buNone/>
              <a:defRPr sz="10080" b="1"/>
            </a:lvl3pPr>
            <a:lvl4pPr marL="7680960" indent="0">
              <a:buNone/>
              <a:defRPr sz="8960" b="1"/>
            </a:lvl4pPr>
            <a:lvl5pPr marL="10241280" indent="0">
              <a:buNone/>
              <a:defRPr sz="8960" b="1"/>
            </a:lvl5pPr>
            <a:lvl6pPr marL="12801600" indent="0">
              <a:buNone/>
              <a:defRPr sz="8960" b="1"/>
            </a:lvl6pPr>
            <a:lvl7pPr marL="15361920" indent="0">
              <a:buNone/>
              <a:defRPr sz="8960" b="1"/>
            </a:lvl7pPr>
            <a:lvl8pPr marL="17922240" indent="0">
              <a:buNone/>
              <a:defRPr sz="8960" b="1"/>
            </a:lvl8pPr>
            <a:lvl9pPr marL="20482560" indent="0">
              <a:buNone/>
              <a:defRPr sz="8960" b="1"/>
            </a:lvl9pPr>
          </a:lstStyle>
          <a:p>
            <a:pPr lvl="0"/>
            <a:r>
              <a:rPr lang="en-US"/>
              <a:t>Click to edit Master text styles</a:t>
            </a:r>
          </a:p>
        </p:txBody>
      </p:sp>
      <p:sp>
        <p:nvSpPr>
          <p:cNvPr id="6" name="Content Placeholder 5"/>
          <p:cNvSpPr>
            <a:spLocks noGrp="1"/>
          </p:cNvSpPr>
          <p:nvPr>
            <p:ph sz="quarter" idx="4"/>
          </p:nvPr>
        </p:nvSpPr>
        <p:spPr>
          <a:xfrm>
            <a:off x="25923243" y="14028420"/>
            <a:ext cx="21769390"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8F8B28-15AE-487F-80B7-F28044A5EBFA}" type="datetimeFigureOut">
              <a:rPr lang="en-US" smtClean="0"/>
              <a:t>4/7/2019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5146937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F8F8B28-15AE-487F-80B7-F28044A5EBFA}" type="datetimeFigureOut">
              <a:rPr lang="en-US" smtClean="0"/>
              <a:t>4/7/2019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1012560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8F8B28-15AE-487F-80B7-F28044A5EBFA}" type="datetimeFigureOut">
              <a:rPr lang="en-US" smtClean="0"/>
              <a:t>4/7/2019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1539565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560320"/>
            <a:ext cx="16515397" cy="8961120"/>
          </a:xfrm>
        </p:spPr>
        <p:txBody>
          <a:bodyPr anchor="b"/>
          <a:lstStyle>
            <a:lvl1pPr>
              <a:defRPr sz="17920"/>
            </a:lvl1pPr>
          </a:lstStyle>
          <a:p>
            <a:r>
              <a:rPr lang="en-US"/>
              <a:t>Click to edit Master title style</a:t>
            </a:r>
            <a:endParaRPr lang="en-US" dirty="0"/>
          </a:p>
        </p:txBody>
      </p:sp>
      <p:sp>
        <p:nvSpPr>
          <p:cNvPr id="3" name="Content Placeholder 2"/>
          <p:cNvSpPr>
            <a:spLocks noGrp="1"/>
          </p:cNvSpPr>
          <p:nvPr>
            <p:ph idx="1"/>
          </p:nvPr>
        </p:nvSpPr>
        <p:spPr>
          <a:xfrm>
            <a:off x="21769390" y="5529588"/>
            <a:ext cx="25923240" cy="27292300"/>
          </a:xfrm>
        </p:spPr>
        <p:txBody>
          <a:bodyPr/>
          <a:lstStyle>
            <a:lvl1pPr>
              <a:defRPr sz="17920"/>
            </a:lvl1pPr>
            <a:lvl2pPr>
              <a:defRPr sz="15680"/>
            </a:lvl2pPr>
            <a:lvl3pPr>
              <a:defRPr sz="13440"/>
            </a:lvl3pPr>
            <a:lvl4pPr>
              <a:defRPr sz="11200"/>
            </a:lvl4pPr>
            <a:lvl5pPr>
              <a:defRPr sz="11200"/>
            </a:lvl5pPr>
            <a:lvl6pPr>
              <a:defRPr sz="11200"/>
            </a:lvl6pPr>
            <a:lvl7pPr>
              <a:defRPr sz="11200"/>
            </a:lvl7pPr>
            <a:lvl8pPr>
              <a:defRPr sz="11200"/>
            </a:lvl8pPr>
            <a:lvl9pPr>
              <a:defRPr sz="1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527110" y="11521440"/>
            <a:ext cx="16515397" cy="21344893"/>
          </a:xfrm>
        </p:spPr>
        <p:txBody>
          <a:bodyPr/>
          <a:lstStyle>
            <a:lvl1pPr marL="0" indent="0">
              <a:buNone/>
              <a:defRPr sz="8960"/>
            </a:lvl1pPr>
            <a:lvl2pPr marL="2560320" indent="0">
              <a:buNone/>
              <a:defRPr sz="7840"/>
            </a:lvl2pPr>
            <a:lvl3pPr marL="5120640" indent="0">
              <a:buNone/>
              <a:defRPr sz="6720"/>
            </a:lvl3pPr>
            <a:lvl4pPr marL="7680960" indent="0">
              <a:buNone/>
              <a:defRPr sz="5600"/>
            </a:lvl4pPr>
            <a:lvl5pPr marL="10241280" indent="0">
              <a:buNone/>
              <a:defRPr sz="5600"/>
            </a:lvl5pPr>
            <a:lvl6pPr marL="12801600" indent="0">
              <a:buNone/>
              <a:defRPr sz="5600"/>
            </a:lvl6pPr>
            <a:lvl7pPr marL="15361920" indent="0">
              <a:buNone/>
              <a:defRPr sz="5600"/>
            </a:lvl7pPr>
            <a:lvl8pPr marL="17922240" indent="0">
              <a:buNone/>
              <a:defRPr sz="5600"/>
            </a:lvl8pPr>
            <a:lvl9pPr marL="20482560" indent="0">
              <a:buNone/>
              <a:defRPr sz="5600"/>
            </a:lvl9pPr>
          </a:lstStyle>
          <a:p>
            <a:pPr lvl="0"/>
            <a:r>
              <a:rPr lang="en-US"/>
              <a:t>Click to edit Master text styles</a:t>
            </a:r>
          </a:p>
        </p:txBody>
      </p:sp>
      <p:sp>
        <p:nvSpPr>
          <p:cNvPr id="5" name="Date Placeholder 4"/>
          <p:cNvSpPr>
            <a:spLocks noGrp="1"/>
          </p:cNvSpPr>
          <p:nvPr>
            <p:ph type="dt" sz="half" idx="10"/>
          </p:nvPr>
        </p:nvSpPr>
        <p:spPr/>
        <p:txBody>
          <a:bodyPr/>
          <a:lstStyle/>
          <a:p>
            <a:fld id="{BF8F8B28-15AE-487F-80B7-F28044A5EBFA}" type="datetimeFigureOut">
              <a:rPr lang="en-US" smtClean="0"/>
              <a:t>4/7/2019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223555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560320"/>
            <a:ext cx="16515397" cy="8961120"/>
          </a:xfrm>
        </p:spPr>
        <p:txBody>
          <a:bodyPr anchor="b"/>
          <a:lstStyle>
            <a:lvl1pPr>
              <a:defRPr sz="17920"/>
            </a:lvl1pPr>
          </a:lstStyle>
          <a:p>
            <a:r>
              <a:rPr lang="en-US"/>
              <a:t>Click to edit Master title style</a:t>
            </a:r>
            <a:endParaRPr lang="en-US" dirty="0"/>
          </a:p>
        </p:txBody>
      </p:sp>
      <p:sp>
        <p:nvSpPr>
          <p:cNvPr id="3" name="Picture Placeholder 2"/>
          <p:cNvSpPr>
            <a:spLocks noGrp="1" noChangeAspect="1"/>
          </p:cNvSpPr>
          <p:nvPr>
            <p:ph type="pic" idx="1"/>
          </p:nvPr>
        </p:nvSpPr>
        <p:spPr>
          <a:xfrm>
            <a:off x="21769390" y="5529588"/>
            <a:ext cx="25923240" cy="27292300"/>
          </a:xfrm>
        </p:spPr>
        <p:txBody>
          <a:bodyPr anchor="t"/>
          <a:lstStyle>
            <a:lvl1pPr marL="0" indent="0">
              <a:buNone/>
              <a:defRPr sz="17920"/>
            </a:lvl1pPr>
            <a:lvl2pPr marL="2560320" indent="0">
              <a:buNone/>
              <a:defRPr sz="15680"/>
            </a:lvl2pPr>
            <a:lvl3pPr marL="5120640" indent="0">
              <a:buNone/>
              <a:defRPr sz="13440"/>
            </a:lvl3pPr>
            <a:lvl4pPr marL="7680960" indent="0">
              <a:buNone/>
              <a:defRPr sz="11200"/>
            </a:lvl4pPr>
            <a:lvl5pPr marL="10241280" indent="0">
              <a:buNone/>
              <a:defRPr sz="11200"/>
            </a:lvl5pPr>
            <a:lvl6pPr marL="12801600" indent="0">
              <a:buNone/>
              <a:defRPr sz="11200"/>
            </a:lvl6pPr>
            <a:lvl7pPr marL="15361920" indent="0">
              <a:buNone/>
              <a:defRPr sz="11200"/>
            </a:lvl7pPr>
            <a:lvl8pPr marL="17922240" indent="0">
              <a:buNone/>
              <a:defRPr sz="11200"/>
            </a:lvl8pPr>
            <a:lvl9pPr marL="20482560" indent="0">
              <a:buNone/>
              <a:defRPr sz="11200"/>
            </a:lvl9pPr>
          </a:lstStyle>
          <a:p>
            <a:r>
              <a:rPr lang="en-US"/>
              <a:t>Click icon to add picture</a:t>
            </a:r>
            <a:endParaRPr lang="en-US" dirty="0"/>
          </a:p>
        </p:txBody>
      </p:sp>
      <p:sp>
        <p:nvSpPr>
          <p:cNvPr id="4" name="Text Placeholder 3"/>
          <p:cNvSpPr>
            <a:spLocks noGrp="1"/>
          </p:cNvSpPr>
          <p:nvPr>
            <p:ph type="body" sz="half" idx="2"/>
          </p:nvPr>
        </p:nvSpPr>
        <p:spPr>
          <a:xfrm>
            <a:off x="3527110" y="11521440"/>
            <a:ext cx="16515397" cy="21344893"/>
          </a:xfrm>
        </p:spPr>
        <p:txBody>
          <a:bodyPr/>
          <a:lstStyle>
            <a:lvl1pPr marL="0" indent="0">
              <a:buNone/>
              <a:defRPr sz="8960"/>
            </a:lvl1pPr>
            <a:lvl2pPr marL="2560320" indent="0">
              <a:buNone/>
              <a:defRPr sz="7840"/>
            </a:lvl2pPr>
            <a:lvl3pPr marL="5120640" indent="0">
              <a:buNone/>
              <a:defRPr sz="6720"/>
            </a:lvl3pPr>
            <a:lvl4pPr marL="7680960" indent="0">
              <a:buNone/>
              <a:defRPr sz="5600"/>
            </a:lvl4pPr>
            <a:lvl5pPr marL="10241280" indent="0">
              <a:buNone/>
              <a:defRPr sz="5600"/>
            </a:lvl5pPr>
            <a:lvl6pPr marL="12801600" indent="0">
              <a:buNone/>
              <a:defRPr sz="5600"/>
            </a:lvl6pPr>
            <a:lvl7pPr marL="15361920" indent="0">
              <a:buNone/>
              <a:defRPr sz="5600"/>
            </a:lvl7pPr>
            <a:lvl8pPr marL="17922240" indent="0">
              <a:buNone/>
              <a:defRPr sz="5600"/>
            </a:lvl8pPr>
            <a:lvl9pPr marL="20482560" indent="0">
              <a:buNone/>
              <a:defRPr sz="5600"/>
            </a:lvl9pPr>
          </a:lstStyle>
          <a:p>
            <a:pPr lvl="0"/>
            <a:r>
              <a:rPr lang="en-US"/>
              <a:t>Click to edit Master text styles</a:t>
            </a:r>
          </a:p>
        </p:txBody>
      </p:sp>
      <p:sp>
        <p:nvSpPr>
          <p:cNvPr id="5" name="Date Placeholder 4"/>
          <p:cNvSpPr>
            <a:spLocks noGrp="1"/>
          </p:cNvSpPr>
          <p:nvPr>
            <p:ph type="dt" sz="half" idx="10"/>
          </p:nvPr>
        </p:nvSpPr>
        <p:spPr/>
        <p:txBody>
          <a:bodyPr/>
          <a:lstStyle/>
          <a:p>
            <a:fld id="{BF8F8B28-15AE-487F-80B7-F28044A5EBFA}" type="datetimeFigureOut">
              <a:rPr lang="en-US" smtClean="0"/>
              <a:t>4/7/2019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3EBE1E-F9B4-4CBD-ADF8-CC1F96883131}" type="slidenum">
              <a:rPr lang="en-US" smtClean="0"/>
              <a:t>‹#›</a:t>
            </a:fld>
            <a:endParaRPr lang="en-US"/>
          </a:p>
        </p:txBody>
      </p:sp>
    </p:spTree>
    <p:extLst>
      <p:ext uri="{BB962C8B-B14F-4D97-AF65-F5344CB8AC3E}">
        <p14:creationId xmlns:p14="http://schemas.microsoft.com/office/powerpoint/2010/main" val="7827649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2044708"/>
            <a:ext cx="4416552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520440" y="10223500"/>
            <a:ext cx="4416552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520440" y="35595568"/>
            <a:ext cx="11521440" cy="2044700"/>
          </a:xfrm>
          <a:prstGeom prst="rect">
            <a:avLst/>
          </a:prstGeom>
        </p:spPr>
        <p:txBody>
          <a:bodyPr vert="horz" lIns="91440" tIns="45720" rIns="91440" bIns="45720" rtlCol="0" anchor="ctr"/>
          <a:lstStyle>
            <a:lvl1pPr algn="l">
              <a:defRPr sz="6720">
                <a:solidFill>
                  <a:schemeClr val="tx1">
                    <a:tint val="75000"/>
                  </a:schemeClr>
                </a:solidFill>
              </a:defRPr>
            </a:lvl1pPr>
          </a:lstStyle>
          <a:p>
            <a:fld id="{BF8F8B28-15AE-487F-80B7-F28044A5EBFA}" type="datetimeFigureOut">
              <a:rPr lang="en-US" smtClean="0"/>
              <a:t>4/7/2019</a:t>
            </a:fld>
            <a:endParaRPr lang="en-US"/>
          </a:p>
        </p:txBody>
      </p:sp>
      <p:sp>
        <p:nvSpPr>
          <p:cNvPr id="5" name="Footer Placeholder 4"/>
          <p:cNvSpPr>
            <a:spLocks noGrp="1"/>
          </p:cNvSpPr>
          <p:nvPr>
            <p:ph type="ftr" sz="quarter" idx="3"/>
          </p:nvPr>
        </p:nvSpPr>
        <p:spPr>
          <a:xfrm>
            <a:off x="16962120" y="35595568"/>
            <a:ext cx="17282160" cy="2044700"/>
          </a:xfrm>
          <a:prstGeom prst="rect">
            <a:avLst/>
          </a:prstGeom>
        </p:spPr>
        <p:txBody>
          <a:bodyPr vert="horz" lIns="91440" tIns="45720" rIns="91440" bIns="45720" rtlCol="0" anchor="ctr"/>
          <a:lstStyle>
            <a:lvl1pPr algn="ctr">
              <a:defRPr sz="67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5595568"/>
            <a:ext cx="11521440" cy="2044700"/>
          </a:xfrm>
          <a:prstGeom prst="rect">
            <a:avLst/>
          </a:prstGeom>
        </p:spPr>
        <p:txBody>
          <a:bodyPr vert="horz" lIns="91440" tIns="45720" rIns="91440" bIns="45720" rtlCol="0" anchor="ctr"/>
          <a:lstStyle>
            <a:lvl1pPr algn="r">
              <a:defRPr sz="6720">
                <a:solidFill>
                  <a:schemeClr val="tx1">
                    <a:tint val="75000"/>
                  </a:schemeClr>
                </a:solidFill>
              </a:defRPr>
            </a:lvl1pPr>
          </a:lstStyle>
          <a:p>
            <a:fld id="{143EBE1E-F9B4-4CBD-ADF8-CC1F96883131}" type="slidenum">
              <a:rPr lang="en-US" smtClean="0"/>
              <a:t>‹#›</a:t>
            </a:fld>
            <a:endParaRPr lang="en-US"/>
          </a:p>
        </p:txBody>
      </p:sp>
    </p:spTree>
    <p:extLst>
      <p:ext uri="{BB962C8B-B14F-4D97-AF65-F5344CB8AC3E}">
        <p14:creationId xmlns:p14="http://schemas.microsoft.com/office/powerpoint/2010/main" val="40625377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5120640" rtl="0" eaLnBrk="1" latinLnBrk="0" hangingPunct="1">
        <a:lnSpc>
          <a:spcPct val="90000"/>
        </a:lnSpc>
        <a:spcBef>
          <a:spcPct val="0"/>
        </a:spcBef>
        <a:buNone/>
        <a:defRPr sz="24640" kern="1200">
          <a:solidFill>
            <a:schemeClr val="tx1"/>
          </a:solidFill>
          <a:latin typeface="+mj-lt"/>
          <a:ea typeface="+mj-ea"/>
          <a:cs typeface="+mj-cs"/>
        </a:defRPr>
      </a:lvl1pPr>
    </p:titleStyle>
    <p:bodyStyle>
      <a:lvl1pPr marL="1280160" indent="-1280160" algn="l" defTabSz="5120640" rtl="0" eaLnBrk="1" latinLnBrk="0" hangingPunct="1">
        <a:lnSpc>
          <a:spcPct val="90000"/>
        </a:lnSpc>
        <a:spcBef>
          <a:spcPts val="5600"/>
        </a:spcBef>
        <a:buFont typeface="Arial" panose="020B0604020202020204" pitchFamily="34" charset="0"/>
        <a:buChar char="•"/>
        <a:defRPr sz="15680" kern="1200">
          <a:solidFill>
            <a:schemeClr val="tx1"/>
          </a:solidFill>
          <a:latin typeface="+mn-lt"/>
          <a:ea typeface="+mn-ea"/>
          <a:cs typeface="+mn-cs"/>
        </a:defRPr>
      </a:lvl1pPr>
      <a:lvl2pPr marL="3840480" indent="-1280160" algn="l" defTabSz="5120640" rtl="0" eaLnBrk="1" latinLnBrk="0" hangingPunct="1">
        <a:lnSpc>
          <a:spcPct val="90000"/>
        </a:lnSpc>
        <a:spcBef>
          <a:spcPts val="2800"/>
        </a:spcBef>
        <a:buFont typeface="Arial" panose="020B0604020202020204" pitchFamily="34" charset="0"/>
        <a:buChar char="•"/>
        <a:defRPr sz="13440" kern="1200">
          <a:solidFill>
            <a:schemeClr val="tx1"/>
          </a:solidFill>
          <a:latin typeface="+mn-lt"/>
          <a:ea typeface="+mn-ea"/>
          <a:cs typeface="+mn-cs"/>
        </a:defRPr>
      </a:lvl2pPr>
      <a:lvl3pPr marL="6400800" indent="-1280160" algn="l" defTabSz="5120640" rtl="0" eaLnBrk="1" latinLnBrk="0" hangingPunct="1">
        <a:lnSpc>
          <a:spcPct val="90000"/>
        </a:lnSpc>
        <a:spcBef>
          <a:spcPts val="2800"/>
        </a:spcBef>
        <a:buFont typeface="Arial" panose="020B0604020202020204" pitchFamily="34" charset="0"/>
        <a:buChar char="•"/>
        <a:defRPr sz="11200" kern="1200">
          <a:solidFill>
            <a:schemeClr val="tx1"/>
          </a:solidFill>
          <a:latin typeface="+mn-lt"/>
          <a:ea typeface="+mn-ea"/>
          <a:cs typeface="+mn-cs"/>
        </a:defRPr>
      </a:lvl3pPr>
      <a:lvl4pPr marL="89611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4pPr>
      <a:lvl5pPr marL="1152144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5pPr>
      <a:lvl6pPr marL="1408176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6pPr>
      <a:lvl7pPr marL="1664208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7pPr>
      <a:lvl8pPr marL="1920240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8pPr>
      <a:lvl9pPr marL="217627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9pPr>
    </p:bodyStyle>
    <p:otherStyle>
      <a:defPPr>
        <a:defRPr lang="en-US"/>
      </a:defPPr>
      <a:lvl1pPr marL="0" algn="l" defTabSz="5120640" rtl="0" eaLnBrk="1" latinLnBrk="0" hangingPunct="1">
        <a:defRPr sz="10080" kern="1200">
          <a:solidFill>
            <a:schemeClr val="tx1"/>
          </a:solidFill>
          <a:latin typeface="+mn-lt"/>
          <a:ea typeface="+mn-ea"/>
          <a:cs typeface="+mn-cs"/>
        </a:defRPr>
      </a:lvl1pPr>
      <a:lvl2pPr marL="2560320" algn="l" defTabSz="5120640" rtl="0" eaLnBrk="1" latinLnBrk="0" hangingPunct="1">
        <a:defRPr sz="10080" kern="1200">
          <a:solidFill>
            <a:schemeClr val="tx1"/>
          </a:solidFill>
          <a:latin typeface="+mn-lt"/>
          <a:ea typeface="+mn-ea"/>
          <a:cs typeface="+mn-cs"/>
        </a:defRPr>
      </a:lvl2pPr>
      <a:lvl3pPr marL="5120640" algn="l" defTabSz="5120640" rtl="0" eaLnBrk="1" latinLnBrk="0" hangingPunct="1">
        <a:defRPr sz="10080" kern="1200">
          <a:solidFill>
            <a:schemeClr val="tx1"/>
          </a:solidFill>
          <a:latin typeface="+mn-lt"/>
          <a:ea typeface="+mn-ea"/>
          <a:cs typeface="+mn-cs"/>
        </a:defRPr>
      </a:lvl3pPr>
      <a:lvl4pPr marL="7680960" algn="l" defTabSz="5120640" rtl="0" eaLnBrk="1" latinLnBrk="0" hangingPunct="1">
        <a:defRPr sz="10080" kern="1200">
          <a:solidFill>
            <a:schemeClr val="tx1"/>
          </a:solidFill>
          <a:latin typeface="+mn-lt"/>
          <a:ea typeface="+mn-ea"/>
          <a:cs typeface="+mn-cs"/>
        </a:defRPr>
      </a:lvl4pPr>
      <a:lvl5pPr marL="10241280" algn="l" defTabSz="5120640" rtl="0" eaLnBrk="1" latinLnBrk="0" hangingPunct="1">
        <a:defRPr sz="10080" kern="1200">
          <a:solidFill>
            <a:schemeClr val="tx1"/>
          </a:solidFill>
          <a:latin typeface="+mn-lt"/>
          <a:ea typeface="+mn-ea"/>
          <a:cs typeface="+mn-cs"/>
        </a:defRPr>
      </a:lvl5pPr>
      <a:lvl6pPr marL="12801600" algn="l" defTabSz="5120640" rtl="0" eaLnBrk="1" latinLnBrk="0" hangingPunct="1">
        <a:defRPr sz="10080" kern="1200">
          <a:solidFill>
            <a:schemeClr val="tx1"/>
          </a:solidFill>
          <a:latin typeface="+mn-lt"/>
          <a:ea typeface="+mn-ea"/>
          <a:cs typeface="+mn-cs"/>
        </a:defRPr>
      </a:lvl6pPr>
      <a:lvl7pPr marL="15361920" algn="l" defTabSz="5120640" rtl="0" eaLnBrk="1" latinLnBrk="0" hangingPunct="1">
        <a:defRPr sz="10080" kern="1200">
          <a:solidFill>
            <a:schemeClr val="tx1"/>
          </a:solidFill>
          <a:latin typeface="+mn-lt"/>
          <a:ea typeface="+mn-ea"/>
          <a:cs typeface="+mn-cs"/>
        </a:defRPr>
      </a:lvl7pPr>
      <a:lvl8pPr marL="17922240" algn="l" defTabSz="5120640" rtl="0" eaLnBrk="1" latinLnBrk="0" hangingPunct="1">
        <a:defRPr sz="10080" kern="1200">
          <a:solidFill>
            <a:schemeClr val="tx1"/>
          </a:solidFill>
          <a:latin typeface="+mn-lt"/>
          <a:ea typeface="+mn-ea"/>
          <a:cs typeface="+mn-cs"/>
        </a:defRPr>
      </a:lvl8pPr>
      <a:lvl9pPr marL="20482560" algn="l" defTabSz="5120640" rtl="0" eaLnBrk="1" latinLnBrk="0" hangingPunct="1">
        <a:defRPr sz="100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FF7351-5796-4A02-BE05-927CED3CD544}"/>
              </a:ext>
            </a:extLst>
          </p:cNvPr>
          <p:cNvSpPr/>
          <p:nvPr/>
        </p:nvSpPr>
        <p:spPr>
          <a:xfrm>
            <a:off x="0" y="0"/>
            <a:ext cx="51206400" cy="4572000"/>
          </a:xfrm>
          <a:prstGeom prst="rect">
            <a:avLst/>
          </a:prstGeom>
          <a:solidFill>
            <a:srgbClr val="0A233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latin typeface="Gill Sans MT" panose="020B0502020104020203" pitchFamily="34" charset="0"/>
                <a:ea typeface="Dotum" panose="020B0503020000020004" pitchFamily="34" charset="-127"/>
                <a:cs typeface="Dubai" panose="020B0503030403030204" pitchFamily="34" charset="-78"/>
              </a:rPr>
              <a:t>Multiple Primary Cancers: Associations &amp; Network Link Analysis</a:t>
            </a:r>
          </a:p>
          <a:p>
            <a:pPr algn="ctr"/>
            <a:r>
              <a:rPr lang="en-US" sz="6000" dirty="0">
                <a:latin typeface="Gill Sans MT" panose="020B0502020104020203" pitchFamily="34" charset="0"/>
                <a:ea typeface="Dotum" panose="020B0503020000020004" pitchFamily="34" charset="-127"/>
                <a:cs typeface="Dubai" panose="020B0503030403030204" pitchFamily="34" charset="-78"/>
              </a:rPr>
              <a:t>By Zachary Zindaᴵ, </a:t>
            </a:r>
            <a:r>
              <a:rPr lang="en-US" sz="6000" dirty="0" err="1">
                <a:latin typeface="Gill Sans MT" panose="020B0502020104020203" pitchFamily="34" charset="0"/>
                <a:ea typeface="Dotum" panose="020B0503020000020004" pitchFamily="34" charset="-127"/>
                <a:cs typeface="Dubai" panose="020B0503030403030204" pitchFamily="34" charset="-78"/>
              </a:rPr>
              <a:t>Arshiya</a:t>
            </a:r>
            <a:r>
              <a:rPr lang="en-US" sz="6000" dirty="0">
                <a:latin typeface="Gill Sans MT" panose="020B0502020104020203" pitchFamily="34" charset="0"/>
                <a:ea typeface="Dotum" panose="020B0503020000020004" pitchFamily="34" charset="-127"/>
                <a:cs typeface="Dubai" panose="020B0503030403030204" pitchFamily="34" charset="-78"/>
              </a:rPr>
              <a:t> Mariamᴵ, &amp; Elena </a:t>
            </a:r>
            <a:r>
              <a:rPr lang="en-US" sz="6000" dirty="0" err="1">
                <a:latin typeface="Gill Sans MT" panose="020B0502020104020203" pitchFamily="34" charset="0"/>
                <a:ea typeface="Dotum" panose="020B0503020000020004" pitchFamily="34" charset="-127"/>
                <a:cs typeface="Dubai" panose="020B0503030403030204" pitchFamily="34" charset="-78"/>
              </a:rPr>
              <a:t>Manilich</a:t>
            </a:r>
            <a:r>
              <a:rPr lang="en-US" sz="6000" dirty="0">
                <a:latin typeface="Gill Sans MT" panose="020B0502020104020203" pitchFamily="34" charset="0"/>
                <a:ea typeface="Dotum" panose="020B0503020000020004" pitchFamily="34" charset="-127"/>
                <a:cs typeface="Dubai" panose="020B0503030403030204" pitchFamily="34" charset="-78"/>
              </a:rPr>
              <a:t>, PhDᴵ</a:t>
            </a:r>
          </a:p>
          <a:p>
            <a:pPr algn="ctr">
              <a:spcBef>
                <a:spcPts val="1800"/>
              </a:spcBef>
            </a:pPr>
            <a:r>
              <a:rPr lang="en-US" sz="4000" dirty="0">
                <a:latin typeface="Gill Sans MT" panose="020B0502020104020203" pitchFamily="34" charset="0"/>
                <a:ea typeface="Dotum" panose="020B0503020000020004" pitchFamily="34" charset="-127"/>
                <a:cs typeface="Dubai Light" panose="020B0303030403030204" pitchFamily="34" charset="-78"/>
              </a:rPr>
              <a:t>ᴵJohn Carroll University, Department of Mathematics &amp; Computer Science</a:t>
            </a:r>
          </a:p>
          <a:p>
            <a:pPr algn="ctr">
              <a:spcBef>
                <a:spcPts val="1800"/>
              </a:spcBef>
            </a:pPr>
            <a:r>
              <a:rPr lang="en-US" sz="3600" i="1" dirty="0">
                <a:latin typeface="Gill Sans MT" panose="020B0502020104020203" pitchFamily="34" charset="0"/>
                <a:ea typeface="Dotum" panose="020B0503020000020004" pitchFamily="34" charset="-127"/>
                <a:cs typeface="Dubai Light" panose="020B0303030403030204" pitchFamily="34" charset="-78"/>
              </a:rPr>
              <a:t>Funding for this study provided by the Richard M. Weaver ’78 and Jeanne M. </a:t>
            </a:r>
            <a:r>
              <a:rPr lang="en-US" sz="3600" i="1" dirty="0" err="1">
                <a:latin typeface="Gill Sans MT" panose="020B0502020104020203" pitchFamily="34" charset="0"/>
                <a:ea typeface="Dotum" panose="020B0503020000020004" pitchFamily="34" charset="-127"/>
                <a:cs typeface="Dubai Light" panose="020B0303030403030204" pitchFamily="34" charset="-78"/>
              </a:rPr>
              <a:t>Colleran</a:t>
            </a:r>
            <a:r>
              <a:rPr lang="en-US" sz="3600" i="1" dirty="0">
                <a:latin typeface="Gill Sans MT" panose="020B0502020104020203" pitchFamily="34" charset="0"/>
                <a:ea typeface="Dotum" panose="020B0503020000020004" pitchFamily="34" charset="-127"/>
                <a:cs typeface="Dubai Light" panose="020B0303030403030204" pitchFamily="34" charset="-78"/>
              </a:rPr>
              <a:t> ’76 Summer Undergraduate Research Fellowship.</a:t>
            </a:r>
          </a:p>
        </p:txBody>
      </p:sp>
      <p:pic>
        <p:nvPicPr>
          <p:cNvPr id="6" name="Picture 5">
            <a:extLst>
              <a:ext uri="{FF2B5EF4-FFF2-40B4-BE49-F238E27FC236}">
                <a16:creationId xmlns:a16="http://schemas.microsoft.com/office/drawing/2014/main" id="{31D778A6-1F5B-4FFE-89BD-5D48B58172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1749" y="1250612"/>
            <a:ext cx="2714927" cy="2743200"/>
          </a:xfrm>
          <a:prstGeom prst="ellipse">
            <a:avLst/>
          </a:prstGeom>
        </p:spPr>
      </p:pic>
      <p:pic>
        <p:nvPicPr>
          <p:cNvPr id="7" name="Picture 6">
            <a:extLst>
              <a:ext uri="{FF2B5EF4-FFF2-40B4-BE49-F238E27FC236}">
                <a16:creationId xmlns:a16="http://schemas.microsoft.com/office/drawing/2014/main" id="{31DCFD57-BB2E-42B8-BC97-4A36CBE8EA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79724" y="1250612"/>
            <a:ext cx="2714927" cy="2743200"/>
          </a:xfrm>
          <a:prstGeom prst="ellipse">
            <a:avLst/>
          </a:prstGeom>
        </p:spPr>
      </p:pic>
      <p:sp>
        <p:nvSpPr>
          <p:cNvPr id="2" name="Rectangle 1">
            <a:extLst>
              <a:ext uri="{FF2B5EF4-FFF2-40B4-BE49-F238E27FC236}">
                <a16:creationId xmlns:a16="http://schemas.microsoft.com/office/drawing/2014/main" id="{B79BDAFD-1AEF-40F5-91A4-0F934BB20C1E}"/>
              </a:ext>
            </a:extLst>
          </p:cNvPr>
          <p:cNvSpPr/>
          <p:nvPr/>
        </p:nvSpPr>
        <p:spPr>
          <a:xfrm>
            <a:off x="558207" y="5244424"/>
            <a:ext cx="11897205" cy="1076121"/>
          </a:xfrm>
          <a:prstGeom prst="rect">
            <a:avLst/>
          </a:prstGeom>
          <a:solidFill>
            <a:srgbClr val="0A233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latin typeface="Gill Sans MT" panose="020B0502020104020203" pitchFamily="34" charset="0"/>
                <a:cs typeface="Dubai" panose="020B0503030403030204" pitchFamily="34" charset="-78"/>
              </a:rPr>
              <a:t>Introduction</a:t>
            </a:r>
          </a:p>
        </p:txBody>
      </p:sp>
      <p:sp>
        <p:nvSpPr>
          <p:cNvPr id="3" name="Text Box 2">
            <a:extLst>
              <a:ext uri="{FF2B5EF4-FFF2-40B4-BE49-F238E27FC236}">
                <a16:creationId xmlns:a16="http://schemas.microsoft.com/office/drawing/2014/main" id="{EF633899-5A1A-4C81-AEEC-64529CF8F932}"/>
              </a:ext>
            </a:extLst>
          </p:cNvPr>
          <p:cNvSpPr txBox="1">
            <a:spLocks noChangeArrowheads="1"/>
          </p:cNvSpPr>
          <p:nvPr/>
        </p:nvSpPr>
        <p:spPr bwMode="auto">
          <a:xfrm>
            <a:off x="558207" y="6566255"/>
            <a:ext cx="11897205" cy="11127491"/>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457200" algn="l" defTabSz="914400" rtl="0" eaLnBrk="0" fontAlgn="base" latinLnBrk="0" hangingPunct="0">
              <a:lnSpc>
                <a:spcPct val="114000"/>
              </a:lnSpc>
              <a:spcAft>
                <a:spcPts val="600"/>
              </a:spcAft>
              <a:buClrTx/>
              <a:buSzTx/>
              <a:buFontTx/>
              <a:buNone/>
              <a:tabLst/>
            </a:pPr>
            <a:r>
              <a:rPr kumimoji="0" lang="en-US" altLang="en-US" sz="2800" b="0" i="0" u="none" strike="noStrike" cap="none" normalizeH="0" baseline="0" dirty="0">
                <a:ln>
                  <a:noFill/>
                </a:ln>
                <a:solidFill>
                  <a:srgbClr val="000000"/>
                </a:solidFill>
                <a:effectLst/>
                <a:latin typeface="Gill Sans MT" panose="020B0502020104020203" pitchFamily="34" charset="0"/>
              </a:rPr>
              <a:t>According to the most recent estimates, multiple primary malignant neoplasms (MPMNs) comprise up to 17% of cancer diagnoses in the recorded literature.</a:t>
            </a:r>
            <a:r>
              <a:rPr kumimoji="0" lang="en-US" altLang="en-US" sz="2800" b="0" i="0" u="none" strike="noStrike" cap="none" normalizeH="0" baseline="30000" dirty="0">
                <a:ln>
                  <a:noFill/>
                </a:ln>
                <a:solidFill>
                  <a:srgbClr val="000000"/>
                </a:solidFill>
                <a:effectLst/>
                <a:latin typeface="Gill Sans MT" panose="020B0502020104020203" pitchFamily="34" charset="0"/>
              </a:rPr>
              <a:t>1</a:t>
            </a:r>
            <a:r>
              <a:rPr kumimoji="0" lang="en-US" altLang="en-US" sz="2800" b="0" i="0" u="none" strike="noStrike" cap="none" normalizeH="0" baseline="0" dirty="0">
                <a:ln>
                  <a:noFill/>
                </a:ln>
                <a:solidFill>
                  <a:srgbClr val="000000"/>
                </a:solidFill>
                <a:effectLst/>
                <a:latin typeface="Gill Sans MT" panose="020B0502020104020203" pitchFamily="34" charset="0"/>
              </a:rPr>
              <a:t> Additionally, the American Cancer Society’s latest report posits that 1.7 million new cancer cases are expected to be diagnosed in 2018, meaning that up to 289,000 new MPMNs could be diagnosed in 2018 alone.</a:t>
            </a:r>
            <a:r>
              <a:rPr kumimoji="0" lang="en-US" altLang="en-US" sz="2800" b="0" i="0" u="none" strike="noStrike" cap="none" normalizeH="0" baseline="30000" dirty="0">
                <a:ln>
                  <a:noFill/>
                </a:ln>
                <a:solidFill>
                  <a:srgbClr val="000000"/>
                </a:solidFill>
                <a:effectLst/>
                <a:latin typeface="Gill Sans MT" panose="020B0502020104020203" pitchFamily="34" charset="0"/>
              </a:rPr>
              <a:t>2</a:t>
            </a:r>
          </a:p>
          <a:p>
            <a:pPr marL="0" marR="457200" lvl="0" indent="457200" algn="l" defTabSz="914400" rtl="0" eaLnBrk="0" fontAlgn="base" latinLnBrk="0" hangingPunct="0">
              <a:lnSpc>
                <a:spcPct val="114000"/>
              </a:lnSpc>
              <a:spcAft>
                <a:spcPts val="600"/>
              </a:spcAft>
              <a:buClrTx/>
              <a:buSzTx/>
              <a:buFontTx/>
              <a:buNone/>
              <a:tabLst/>
            </a:pPr>
            <a:r>
              <a:rPr kumimoji="0" lang="en-US" altLang="en-US" sz="2800" b="0" i="0" u="none" strike="noStrike" cap="none" normalizeH="0" baseline="0" dirty="0">
                <a:ln>
                  <a:noFill/>
                </a:ln>
                <a:solidFill>
                  <a:srgbClr val="000000"/>
                </a:solidFill>
                <a:effectLst/>
                <a:latin typeface="Gill Sans MT" panose="020B0502020104020203" pitchFamily="34" charset="0"/>
              </a:rPr>
              <a:t>MPMNs are further subdivided into two categories: synchronous and metachronous. The Surveillance, Epidemiology, and End Results (SEER) Program defines a synchronous primary as occurring within 60 days, or roughly two months, after an initial primary, whereas metachronous primaries are those manifesting after this two-month window.</a:t>
            </a:r>
            <a:r>
              <a:rPr kumimoji="0" lang="en-US" altLang="en-US" sz="2800" b="0" i="0" u="none" strike="noStrike" cap="none" normalizeH="0" baseline="30000" dirty="0">
                <a:ln>
                  <a:noFill/>
                </a:ln>
                <a:solidFill>
                  <a:srgbClr val="000000"/>
                </a:solidFill>
                <a:effectLst/>
                <a:latin typeface="Gill Sans MT" panose="020B0502020104020203" pitchFamily="34" charset="0"/>
              </a:rPr>
              <a:t>1</a:t>
            </a:r>
          </a:p>
          <a:p>
            <a:pPr marL="0" marR="0" lvl="0" indent="457200" algn="l" defTabSz="914400" rtl="0" eaLnBrk="0" fontAlgn="base" latinLnBrk="0" hangingPunct="0">
              <a:lnSpc>
                <a:spcPct val="114000"/>
              </a:lnSpc>
              <a:spcAft>
                <a:spcPts val="600"/>
              </a:spcAft>
              <a:buClrTx/>
              <a:buSzTx/>
              <a:buFontTx/>
              <a:buNone/>
              <a:tabLst/>
            </a:pPr>
            <a:r>
              <a:rPr kumimoji="0" lang="en-US" altLang="en-US" sz="2800" b="0" i="0" u="none" strike="noStrike" cap="none" normalizeH="0" baseline="0" dirty="0">
                <a:ln>
                  <a:noFill/>
                </a:ln>
                <a:solidFill>
                  <a:srgbClr val="000000"/>
                </a:solidFill>
                <a:effectLst/>
                <a:latin typeface="Gill Sans MT" panose="020B0502020104020203" pitchFamily="34" charset="0"/>
              </a:rPr>
              <a:t>Even with a more generous six-month window, however, metachronous multiple primaries outnumber synchronous primaries 2.7 to 1.</a:t>
            </a:r>
            <a:r>
              <a:rPr kumimoji="0" lang="en-US" altLang="en-US" sz="2800" b="0" i="0" u="none" strike="noStrike" cap="none" normalizeH="0" baseline="30000" dirty="0">
                <a:ln>
                  <a:noFill/>
                </a:ln>
                <a:solidFill>
                  <a:srgbClr val="000000"/>
                </a:solidFill>
                <a:effectLst/>
                <a:latin typeface="Gill Sans MT" panose="020B0502020104020203" pitchFamily="34" charset="0"/>
              </a:rPr>
              <a:t>3 </a:t>
            </a:r>
            <a:r>
              <a:rPr kumimoji="0" lang="en-US" altLang="en-US" sz="2800" b="0" i="0" u="none" strike="noStrike" cap="none" normalizeH="0" baseline="0" dirty="0">
                <a:ln>
                  <a:noFill/>
                </a:ln>
                <a:solidFill>
                  <a:srgbClr val="000000"/>
                </a:solidFill>
                <a:effectLst/>
                <a:latin typeface="Gill Sans MT" panose="020B0502020104020203" pitchFamily="34" charset="0"/>
              </a:rPr>
              <a:t>Thus, roughly 211,000 metachronous MPMNs are expected to be diagnosed in 2018.</a:t>
            </a:r>
          </a:p>
          <a:p>
            <a:pPr marL="0" marR="0" lvl="0" indent="457200" algn="l" defTabSz="914400" rtl="0" eaLnBrk="0" fontAlgn="base" latinLnBrk="0" hangingPunct="0">
              <a:lnSpc>
                <a:spcPct val="114000"/>
              </a:lnSpc>
              <a:spcAft>
                <a:spcPts val="600"/>
              </a:spcAft>
              <a:buClrTx/>
              <a:buSzTx/>
              <a:buFontTx/>
              <a:buNone/>
              <a:tabLst/>
            </a:pPr>
            <a:r>
              <a:rPr kumimoji="0" lang="en-US" altLang="en-US" sz="2800" b="0" i="0" u="none" strike="noStrike" cap="none" normalizeH="0" baseline="0" dirty="0">
                <a:ln>
                  <a:noFill/>
                </a:ln>
                <a:solidFill>
                  <a:srgbClr val="000000"/>
                </a:solidFill>
                <a:effectLst/>
                <a:latin typeface="Gill Sans MT" panose="020B0502020104020203" pitchFamily="34" charset="0"/>
              </a:rPr>
              <a:t>The purpose of this study is to assess the likelihood that the type of initial malignancy is a significant factor in the types of second and/or higher-ordered malignancies. A common refrain throughout the current medical literature is that second and higher-ordered primaries can be therapy induced, syndrome related, or resulting from shared etiological factors, such as a genetic disposition or an environmental factor.</a:t>
            </a:r>
            <a:r>
              <a:rPr kumimoji="0" lang="en-US" altLang="en-US" sz="2800" b="0" i="0" u="none" strike="noStrike" cap="none" normalizeH="0" baseline="30000" dirty="0">
                <a:ln>
                  <a:noFill/>
                </a:ln>
                <a:solidFill>
                  <a:srgbClr val="000000"/>
                </a:solidFill>
                <a:effectLst/>
                <a:latin typeface="Gill Sans MT" panose="020B0502020104020203" pitchFamily="34" charset="0"/>
              </a:rPr>
              <a:t>4,5</a:t>
            </a:r>
            <a:r>
              <a:rPr kumimoji="0" lang="en-US" altLang="en-US" sz="2800" b="0" i="0" u="none" strike="noStrike" cap="none" normalizeH="0" baseline="0" dirty="0">
                <a:ln>
                  <a:noFill/>
                </a:ln>
                <a:solidFill>
                  <a:srgbClr val="000000"/>
                </a:solidFill>
                <a:effectLst/>
                <a:latin typeface="Gill Sans MT" panose="020B0502020104020203" pitchFamily="34" charset="0"/>
              </a:rPr>
              <a:t> This study suggests that the type of initial malignancy should also be taken into consideration when assessing the probability of future malignancies.</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8" name="Rectangle 7">
            <a:extLst>
              <a:ext uri="{FF2B5EF4-FFF2-40B4-BE49-F238E27FC236}">
                <a16:creationId xmlns:a16="http://schemas.microsoft.com/office/drawing/2014/main" id="{415C15CF-BD9A-4A3A-AF40-238CB60FD66F}"/>
              </a:ext>
            </a:extLst>
          </p:cNvPr>
          <p:cNvSpPr/>
          <p:nvPr/>
        </p:nvSpPr>
        <p:spPr>
          <a:xfrm>
            <a:off x="558207" y="17693747"/>
            <a:ext cx="11897205" cy="1076121"/>
          </a:xfrm>
          <a:prstGeom prst="rect">
            <a:avLst/>
          </a:prstGeom>
          <a:solidFill>
            <a:srgbClr val="0A233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latin typeface="Gill Sans MT" panose="020B0502020104020203" pitchFamily="34" charset="0"/>
                <a:cs typeface="Dubai" panose="020B0503030403030204" pitchFamily="34" charset="-78"/>
              </a:rPr>
              <a:t>Methodology</a:t>
            </a:r>
          </a:p>
        </p:txBody>
      </p:sp>
      <p:sp>
        <p:nvSpPr>
          <p:cNvPr id="5" name="Text Box 3">
            <a:extLst>
              <a:ext uri="{FF2B5EF4-FFF2-40B4-BE49-F238E27FC236}">
                <a16:creationId xmlns:a16="http://schemas.microsoft.com/office/drawing/2014/main" id="{35A37D71-FA8D-4646-B263-1F511C516EFC}"/>
              </a:ext>
            </a:extLst>
          </p:cNvPr>
          <p:cNvSpPr txBox="1">
            <a:spLocks noChangeArrowheads="1"/>
          </p:cNvSpPr>
          <p:nvPr/>
        </p:nvSpPr>
        <p:spPr bwMode="auto">
          <a:xfrm>
            <a:off x="558207" y="19015579"/>
            <a:ext cx="11897205" cy="18704194"/>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ctr" defTabSz="914400" rtl="0" eaLnBrk="0" fontAlgn="base" latinLnBrk="0" hangingPunct="0">
              <a:lnSpc>
                <a:spcPct val="100000"/>
              </a:lnSpc>
              <a:spcBef>
                <a:spcPts val="1200"/>
              </a:spcBef>
              <a:spcAft>
                <a:spcPct val="0"/>
              </a:spcAft>
              <a:buClrTx/>
              <a:buSzTx/>
              <a:buFontTx/>
              <a:buNone/>
              <a:tabLst/>
            </a:pPr>
            <a:r>
              <a:rPr kumimoji="0" lang="en-US" altLang="en-US" sz="4000" b="1" i="0" u="none" strike="noStrike" cap="none" normalizeH="0" baseline="0" dirty="0">
                <a:ln>
                  <a:noFill/>
                </a:ln>
                <a:solidFill>
                  <a:srgbClr val="000000"/>
                </a:solidFill>
                <a:effectLst/>
                <a:latin typeface="Gill Sans MT" panose="020B0502020104020203" pitchFamily="34" charset="0"/>
              </a:rPr>
              <a:t>Data Retrieval</a:t>
            </a:r>
          </a:p>
          <a:p>
            <a:pPr marL="0" marR="0" lvl="0" indent="457200" algn="l" defTabSz="914400" rtl="0" eaLnBrk="0" fontAlgn="base" latinLnBrk="0" hangingPunct="0">
              <a:lnSpc>
                <a:spcPct val="114000"/>
              </a:lnSpc>
              <a:spcBef>
                <a:spcPts val="1200"/>
              </a:spcBef>
              <a:spcAft>
                <a:spcPct val="0"/>
              </a:spcAft>
              <a:buClrTx/>
              <a:buSzTx/>
              <a:buFontTx/>
              <a:buNone/>
              <a:tabLst/>
            </a:pPr>
            <a:r>
              <a:rPr kumimoji="0" lang="en-US" altLang="en-US" sz="2800" b="0" i="0" u="none" strike="noStrike" cap="none" normalizeH="0" baseline="0" dirty="0">
                <a:ln>
                  <a:noFill/>
                </a:ln>
                <a:solidFill>
                  <a:srgbClr val="000000"/>
                </a:solidFill>
                <a:effectLst/>
                <a:latin typeface="Gill Sans MT" panose="020B0502020104020203" pitchFamily="34" charset="0"/>
              </a:rPr>
              <a:t>Data was retrieved from the National Cancer Institute’s Surveillance, Epidemiology, and End Results (SEER) Program. The SEER Research Data encompasses patient records from 1973-2015 and is one of the most comprehensive databases of cancer records to-date. At the onset of our analysis, the SEER Research Data had 10,050,814 records. Records were filtered as malignant according to the SEER Behavior Record for Analysis. Records were included so long as the recorded tumors were classified as malignant under the ICD-O-3 coding scheme. Records were then filtered according to the total number of tumors per patient. 89.53% of patients had only 1 recorded malignancy, 10.44% of patients had 2-4, and the last 0.03% had 5+. Only patients with 2-4 recorded malignancies were included in our analysis. Finally, each non-index tumor was classified as either synchronous or metachronous. </a:t>
            </a:r>
          </a:p>
          <a:p>
            <a:pPr marL="0" marR="0" lvl="0" indent="457200" algn="l" defTabSz="914400" rtl="0" eaLnBrk="0" fontAlgn="base" latinLnBrk="0" hangingPunct="0">
              <a:lnSpc>
                <a:spcPct val="114000"/>
              </a:lnSpc>
              <a:spcBef>
                <a:spcPts val="1200"/>
              </a:spcBef>
              <a:spcAft>
                <a:spcPct val="0"/>
              </a:spcAft>
              <a:buClrTx/>
              <a:buSzTx/>
              <a:buFontTx/>
              <a:buNone/>
              <a:tabLst/>
            </a:pPr>
            <a:r>
              <a:rPr kumimoji="0" lang="en-US" altLang="en-US" sz="2800" b="0" i="0" u="none" strike="noStrike" cap="none" normalizeH="0" baseline="0" dirty="0">
                <a:ln>
                  <a:noFill/>
                </a:ln>
                <a:solidFill>
                  <a:srgbClr val="000000"/>
                </a:solidFill>
                <a:effectLst/>
                <a:latin typeface="Gill Sans MT" panose="020B0502020104020203" pitchFamily="34" charset="0"/>
              </a:rPr>
              <a:t>We adhered to the SEER Project guidelines for delineating synchronous and metachronous malignancies, using a 2-month window to classify secondary and higher-order tumors. Records were included only if all non-index tumors were confirmed to be metachronous. Thus, if a patient had 4 recorded malignancies, but only the second was metachronous, the record was not included in our final analysis.</a:t>
            </a:r>
          </a:p>
          <a:p>
            <a:pPr marL="0" marR="0" lvl="0" indent="0" algn="ctr" defTabSz="914400" rtl="0" eaLnBrk="0" fontAlgn="base" latinLnBrk="0" hangingPunct="0">
              <a:lnSpc>
                <a:spcPct val="114000"/>
              </a:lnSpc>
              <a:spcBef>
                <a:spcPts val="1200"/>
              </a:spcBef>
              <a:spcAft>
                <a:spcPct val="0"/>
              </a:spcAft>
              <a:buClrTx/>
              <a:buSzTx/>
              <a:buFontTx/>
              <a:buNone/>
              <a:tabLst/>
            </a:pPr>
            <a:r>
              <a:rPr kumimoji="0" lang="en-US" altLang="en-US" sz="4000" b="1" i="0" u="none" strike="noStrike" cap="none" normalizeH="0" baseline="0" dirty="0">
                <a:ln>
                  <a:noFill/>
                </a:ln>
                <a:solidFill>
                  <a:srgbClr val="000000"/>
                </a:solidFill>
                <a:effectLst/>
                <a:latin typeface="Gill Sans MT" panose="020B0502020104020203" pitchFamily="34" charset="0"/>
              </a:rPr>
              <a:t>Analysis</a:t>
            </a:r>
          </a:p>
          <a:p>
            <a:pPr marL="0" marR="0" lvl="0" indent="457200" algn="l" defTabSz="914400" rtl="0" eaLnBrk="0" fontAlgn="base" latinLnBrk="0" hangingPunct="0">
              <a:lnSpc>
                <a:spcPct val="114000"/>
              </a:lnSpc>
              <a:spcBef>
                <a:spcPts val="1200"/>
              </a:spcBef>
              <a:spcAft>
                <a:spcPct val="0"/>
              </a:spcAft>
              <a:buClrTx/>
              <a:buSzTx/>
              <a:buFontTx/>
              <a:buNone/>
              <a:tabLst/>
            </a:pPr>
            <a:r>
              <a:rPr kumimoji="0" lang="en-US" altLang="en-US" sz="2800" b="0" i="0" u="none" strike="noStrike" cap="none" normalizeH="0" baseline="0" dirty="0">
                <a:ln>
                  <a:noFill/>
                </a:ln>
                <a:solidFill>
                  <a:srgbClr val="000000"/>
                </a:solidFill>
                <a:effectLst/>
                <a:latin typeface="Gill Sans MT" panose="020B0502020104020203" pitchFamily="34" charset="0"/>
              </a:rPr>
              <a:t>After the initial preprocessing, we approached the data from two angles: network link analysis and association rule learning.  First, we employed Google’s PageRank Analysis, a network link analysis method to differentiate the relative importance of secondary and higher-order malignancies. This technique has been used for distinguishing genes with greater prognostic value</a:t>
            </a:r>
            <a:r>
              <a:rPr kumimoji="0" lang="en-US" altLang="en-US" sz="2800" b="0" i="0" u="none" strike="noStrike" cap="none" normalizeH="0" baseline="30000" dirty="0">
                <a:ln>
                  <a:noFill/>
                </a:ln>
                <a:solidFill>
                  <a:srgbClr val="000000"/>
                </a:solidFill>
                <a:effectLst/>
                <a:latin typeface="Gill Sans MT" panose="020B0502020104020203" pitchFamily="34" charset="0"/>
              </a:rPr>
              <a:t>6 </a:t>
            </a:r>
            <a:r>
              <a:rPr kumimoji="0" lang="en-US" altLang="en-US" sz="2800" b="0" i="0" u="none" strike="noStrike" cap="none" normalizeH="0" baseline="0" dirty="0">
                <a:ln>
                  <a:noFill/>
                </a:ln>
                <a:solidFill>
                  <a:srgbClr val="000000"/>
                </a:solidFill>
                <a:effectLst/>
                <a:latin typeface="Gill Sans MT" panose="020B0502020104020203" pitchFamily="34" charset="0"/>
              </a:rPr>
              <a:t>as well as protein interactions.</a:t>
            </a:r>
            <a:r>
              <a:rPr kumimoji="0" lang="en-US" altLang="en-US" sz="2800" b="0" i="0" u="none" strike="noStrike" cap="none" normalizeH="0" baseline="30000" dirty="0">
                <a:ln>
                  <a:noFill/>
                </a:ln>
                <a:solidFill>
                  <a:srgbClr val="000000"/>
                </a:solidFill>
                <a:effectLst/>
                <a:latin typeface="Gill Sans MT" panose="020B0502020104020203" pitchFamily="34" charset="0"/>
              </a:rPr>
              <a:t>7</a:t>
            </a:r>
            <a:r>
              <a:rPr kumimoji="0" lang="en-US" altLang="en-US" sz="2800" b="0" i="0" u="none" strike="noStrike" cap="none" normalizeH="0" baseline="0" dirty="0">
                <a:ln>
                  <a:noFill/>
                </a:ln>
                <a:solidFill>
                  <a:srgbClr val="000000"/>
                </a:solidFill>
                <a:effectLst/>
                <a:latin typeface="Gill Sans MT" panose="020B0502020104020203" pitchFamily="34" charset="0"/>
              </a:rPr>
              <a:t> In this study, the prognosis of interest was the development of other tumors in each cancer sample population as well as the most common cancerous occurrences across all the samples. Next, we employed the Parallel FP-Growth algorithm introduced by Li et al. in 2008</a:t>
            </a:r>
            <a:r>
              <a:rPr kumimoji="0" lang="en-US" altLang="en-US" sz="2800" b="0" i="0" u="none" strike="noStrike" cap="none" normalizeH="0" baseline="30000" dirty="0">
                <a:ln>
                  <a:noFill/>
                </a:ln>
                <a:solidFill>
                  <a:srgbClr val="000000"/>
                </a:solidFill>
                <a:effectLst/>
                <a:latin typeface="Gill Sans MT" panose="020B0502020104020203" pitchFamily="34" charset="0"/>
              </a:rPr>
              <a:t>8</a:t>
            </a:r>
            <a:r>
              <a:rPr kumimoji="0" lang="en-US" altLang="en-US" sz="2800" b="0" i="0" u="none" strike="noStrike" cap="none" normalizeH="0" baseline="0" dirty="0">
                <a:ln>
                  <a:noFill/>
                </a:ln>
                <a:solidFill>
                  <a:srgbClr val="000000"/>
                </a:solidFill>
                <a:effectLst/>
                <a:latin typeface="Gill Sans MT" panose="020B0502020104020203" pitchFamily="34" charset="0"/>
              </a:rPr>
              <a:t> to identify common relationships between index and higher-order tumors. FP-Growth has also been used for analyzing liver cancer, successfully identifying cancer-specific patient characteristics with significant levels of confidence.</a:t>
            </a:r>
            <a:r>
              <a:rPr kumimoji="0" lang="en-US" altLang="en-US" sz="2800" b="0" i="0" u="none" strike="noStrike" cap="none" normalizeH="0" baseline="30000" dirty="0">
                <a:ln>
                  <a:noFill/>
                </a:ln>
                <a:solidFill>
                  <a:srgbClr val="000000"/>
                </a:solidFill>
                <a:effectLst/>
                <a:latin typeface="Gill Sans MT" panose="020B0502020104020203" pitchFamily="34" charset="0"/>
              </a:rPr>
              <a:t>9 </a:t>
            </a:r>
            <a:r>
              <a:rPr kumimoji="0" lang="en-US" altLang="en-US" sz="2800" b="0" i="0" u="none" strike="noStrike" cap="none" normalizeH="0" baseline="0" dirty="0">
                <a:ln>
                  <a:noFill/>
                </a:ln>
                <a:solidFill>
                  <a:srgbClr val="000000"/>
                </a:solidFill>
                <a:effectLst/>
                <a:latin typeface="Gill Sans MT" panose="020B0502020104020203" pitchFamily="34" charset="0"/>
              </a:rPr>
              <a:t>Data analysis and computations were done on Google Cloud servers using Apache </a:t>
            </a:r>
            <a:r>
              <a:rPr kumimoji="0" lang="en-US" altLang="en-US" sz="2800" b="0" i="0" u="none" strike="noStrike" cap="none" normalizeH="0" baseline="0" dirty="0" err="1">
                <a:ln>
                  <a:noFill/>
                </a:ln>
                <a:solidFill>
                  <a:srgbClr val="000000"/>
                </a:solidFill>
                <a:effectLst/>
                <a:latin typeface="Gill Sans MT" panose="020B0502020104020203" pitchFamily="34" charset="0"/>
              </a:rPr>
              <a:t>PySpark</a:t>
            </a:r>
            <a:r>
              <a:rPr kumimoji="0" lang="en-US" altLang="en-US" sz="2800" b="0" i="0" u="none" strike="noStrike" cap="none" normalizeH="0" baseline="0" dirty="0">
                <a:ln>
                  <a:noFill/>
                </a:ln>
                <a:solidFill>
                  <a:srgbClr val="000000"/>
                </a:solidFill>
                <a:effectLst/>
                <a:latin typeface="Gill Sans MT" panose="020B0502020104020203" pitchFamily="34" charset="0"/>
              </a:rPr>
              <a:t> and the R statistical programming language.</a:t>
            </a:r>
            <a:endParaRPr kumimoji="0" lang="en-US" altLang="en-US" sz="1400" b="0" i="0" u="none" strike="noStrike" cap="none" normalizeH="0" baseline="0" dirty="0">
              <a:ln>
                <a:noFill/>
              </a:ln>
              <a:solidFill>
                <a:schemeClr val="tx1"/>
              </a:solidFill>
              <a:effectLst/>
              <a:latin typeface="Gill Sans MT" panose="020B0502020104020203" pitchFamily="34" charset="0"/>
            </a:endParaRPr>
          </a:p>
        </p:txBody>
      </p:sp>
      <p:sp>
        <p:nvSpPr>
          <p:cNvPr id="9" name="Rectangle 8">
            <a:extLst>
              <a:ext uri="{FF2B5EF4-FFF2-40B4-BE49-F238E27FC236}">
                <a16:creationId xmlns:a16="http://schemas.microsoft.com/office/drawing/2014/main" id="{A0F46F1F-3678-4FB9-ABF8-D3E42638BC5E}"/>
              </a:ext>
            </a:extLst>
          </p:cNvPr>
          <p:cNvSpPr/>
          <p:nvPr/>
        </p:nvSpPr>
        <p:spPr>
          <a:xfrm>
            <a:off x="38765759" y="5244424"/>
            <a:ext cx="11897205" cy="1076121"/>
          </a:xfrm>
          <a:prstGeom prst="rect">
            <a:avLst/>
          </a:prstGeom>
          <a:solidFill>
            <a:srgbClr val="0A233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latin typeface="Gill Sans MT" panose="020B0502020104020203" pitchFamily="34" charset="0"/>
                <a:cs typeface="Dubai" panose="020B0503030403030204" pitchFamily="34" charset="-78"/>
              </a:rPr>
              <a:t>Network Link Analysis</a:t>
            </a:r>
          </a:p>
        </p:txBody>
      </p:sp>
      <p:pic>
        <p:nvPicPr>
          <p:cNvPr id="1028" name="Picture 4">
            <a:extLst>
              <a:ext uri="{FF2B5EF4-FFF2-40B4-BE49-F238E27FC236}">
                <a16:creationId xmlns:a16="http://schemas.microsoft.com/office/drawing/2014/main" id="{BCAB11AA-D4C6-479F-8F12-BC0044B4BA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65749" y="9135104"/>
            <a:ext cx="11897205" cy="7926610"/>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12" name="Rectangle 11">
            <a:extLst>
              <a:ext uri="{FF2B5EF4-FFF2-40B4-BE49-F238E27FC236}">
                <a16:creationId xmlns:a16="http://schemas.microsoft.com/office/drawing/2014/main" id="{F4A4B8B9-AFAD-46E8-84C5-457D59D03F8B}"/>
              </a:ext>
            </a:extLst>
          </p:cNvPr>
          <p:cNvSpPr/>
          <p:nvPr/>
        </p:nvSpPr>
        <p:spPr>
          <a:xfrm>
            <a:off x="38765748" y="7536847"/>
            <a:ext cx="11897205" cy="243465"/>
          </a:xfrm>
          <a:prstGeom prst="rect">
            <a:avLst/>
          </a:prstGeom>
        </p:spPr>
        <p:txBody>
          <a:bodyPr wrap="square">
            <a:spAutoFit/>
          </a:bodyPr>
          <a:lstStyle/>
          <a:p>
            <a:pPr>
              <a:lnSpc>
                <a:spcPct val="119000"/>
              </a:lnSpc>
              <a:spcAft>
                <a:spcPts val="600"/>
              </a:spcAft>
            </a:pPr>
            <a:r>
              <a:rPr lang="en-US" sz="900" kern="1400" dirty="0">
                <a:solidFill>
                  <a:srgbClr val="000000"/>
                </a:solidFill>
                <a:latin typeface="Gill Sans MT" panose="020B0502020104020203" pitchFamily="34" charset="0"/>
              </a:rPr>
              <a:t> </a:t>
            </a:r>
            <a:endParaRPr lang="en-US" sz="900" kern="1400" dirty="0">
              <a:ln>
                <a:noFill/>
              </a:ln>
              <a:solidFill>
                <a:srgbClr val="000000"/>
              </a:solidFill>
              <a:effectLst/>
              <a:latin typeface="Gill Sans MT" panose="020B0502020104020203" pitchFamily="34" charset="0"/>
            </a:endParaRPr>
          </a:p>
        </p:txBody>
      </p:sp>
      <p:sp>
        <p:nvSpPr>
          <p:cNvPr id="14" name="Rectangle 13">
            <a:extLst>
              <a:ext uri="{FF2B5EF4-FFF2-40B4-BE49-F238E27FC236}">
                <a16:creationId xmlns:a16="http://schemas.microsoft.com/office/drawing/2014/main" id="{C4E3716B-B5B6-4A33-901F-EAD884D44DC0}"/>
              </a:ext>
            </a:extLst>
          </p:cNvPr>
          <p:cNvSpPr/>
          <p:nvPr/>
        </p:nvSpPr>
        <p:spPr>
          <a:xfrm>
            <a:off x="38750985" y="21157277"/>
            <a:ext cx="11897205" cy="1079240"/>
          </a:xfrm>
          <a:prstGeom prst="rect">
            <a:avLst/>
          </a:prstGeom>
          <a:solidFill>
            <a:srgbClr val="0A233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latin typeface="Gill Sans MT" panose="020B0502020104020203" pitchFamily="34" charset="0"/>
                <a:cs typeface="Dubai" panose="020B0503030403030204" pitchFamily="34" charset="-78"/>
              </a:rPr>
              <a:t>Bibliography</a:t>
            </a:r>
          </a:p>
        </p:txBody>
      </p:sp>
      <p:sp>
        <p:nvSpPr>
          <p:cNvPr id="13" name="Text Box 5">
            <a:extLst>
              <a:ext uri="{FF2B5EF4-FFF2-40B4-BE49-F238E27FC236}">
                <a16:creationId xmlns:a16="http://schemas.microsoft.com/office/drawing/2014/main" id="{66036EB7-9EA3-4436-81B0-FA8217EFD26C}"/>
              </a:ext>
            </a:extLst>
          </p:cNvPr>
          <p:cNvSpPr txBox="1">
            <a:spLocks noChangeArrowheads="1"/>
          </p:cNvSpPr>
          <p:nvPr/>
        </p:nvSpPr>
        <p:spPr bwMode="auto">
          <a:xfrm>
            <a:off x="38750988" y="22401378"/>
            <a:ext cx="11897205" cy="15318395"/>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800" b="0" i="0" u="none" strike="noStrike" cap="none" normalizeH="0" baseline="30000" dirty="0">
                <a:ln>
                  <a:noFill/>
                </a:ln>
                <a:solidFill>
                  <a:srgbClr val="000000"/>
                </a:solidFill>
                <a:effectLst/>
                <a:latin typeface="Gill Sans MT" panose="020B0502020104020203" pitchFamily="34" charset="0"/>
              </a:rPr>
              <a:t>1</a:t>
            </a:r>
            <a:r>
              <a:rPr kumimoji="0" lang="en-US" altLang="en-US" sz="2800" b="0" i="0" u="none" strike="noStrike" cap="none" normalizeH="0" baseline="0" dirty="0">
                <a:ln>
                  <a:noFill/>
                </a:ln>
                <a:solidFill>
                  <a:srgbClr val="000000"/>
                </a:solidFill>
                <a:effectLst/>
                <a:latin typeface="Gill Sans MT" panose="020B0502020104020203" pitchFamily="34" charset="0"/>
              </a:rPr>
              <a:t>Vogt A, Schmid S, </a:t>
            </a:r>
            <a:r>
              <a:rPr kumimoji="0" lang="en-US" altLang="en-US" sz="2800" b="0" i="0" u="none" strike="noStrike" cap="none" normalizeH="0" baseline="0" dirty="0" err="1">
                <a:ln>
                  <a:noFill/>
                </a:ln>
                <a:solidFill>
                  <a:srgbClr val="000000"/>
                </a:solidFill>
                <a:effectLst/>
                <a:latin typeface="Gill Sans MT" panose="020B0502020104020203" pitchFamily="34" charset="0"/>
              </a:rPr>
              <a:t>Heinimann</a:t>
            </a:r>
            <a:r>
              <a:rPr kumimoji="0" lang="en-US" altLang="en-US" sz="2800" b="0" i="0" u="none" strike="noStrike" cap="none" normalizeH="0" baseline="0" dirty="0">
                <a:ln>
                  <a:noFill/>
                </a:ln>
                <a:solidFill>
                  <a:srgbClr val="000000"/>
                </a:solidFill>
                <a:effectLst/>
                <a:latin typeface="Gill Sans MT" panose="020B0502020104020203" pitchFamily="34" charset="0"/>
              </a:rPr>
              <a:t> K, et al. Multiple primary </a:t>
            </a:r>
            <a:r>
              <a:rPr kumimoji="0" lang="en-US" altLang="en-US" sz="2800" b="0" i="0" u="none" strike="noStrike" cap="none" normalizeH="0" baseline="0" dirty="0" err="1">
                <a:ln>
                  <a:noFill/>
                </a:ln>
                <a:solidFill>
                  <a:srgbClr val="000000"/>
                </a:solidFill>
                <a:effectLst/>
                <a:latin typeface="Gill Sans MT" panose="020B0502020104020203" pitchFamily="34" charset="0"/>
              </a:rPr>
              <a:t>tumours</a:t>
            </a:r>
            <a:r>
              <a:rPr kumimoji="0" lang="en-US" altLang="en-US" sz="2800" b="0" i="0" u="none" strike="noStrike" cap="none" normalizeH="0" baseline="0" dirty="0">
                <a:ln>
                  <a:noFill/>
                </a:ln>
                <a:solidFill>
                  <a:srgbClr val="000000"/>
                </a:solidFill>
                <a:effectLst/>
                <a:latin typeface="Gill Sans MT" panose="020B0502020104020203" pitchFamily="34" charset="0"/>
              </a:rPr>
              <a:t>: challenges and approaches, a review. ESMO Open. 2017;2:e000172. doi:10.1136/esmoopen-2017-00017.</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800" b="0" i="0" u="none" strike="noStrike" cap="none" normalizeH="0" baseline="30000" dirty="0">
                <a:ln>
                  <a:noFill/>
                </a:ln>
                <a:solidFill>
                  <a:srgbClr val="000000"/>
                </a:solidFill>
                <a:effectLst/>
                <a:latin typeface="Gill Sans MT" panose="020B0502020104020203" pitchFamily="34" charset="0"/>
              </a:rPr>
              <a:t>2</a:t>
            </a:r>
            <a:r>
              <a:rPr kumimoji="0" lang="en-US" altLang="en-US" sz="2800" b="0" i="0" u="none" strike="noStrike" cap="none" normalizeH="0" baseline="0" dirty="0">
                <a:ln>
                  <a:noFill/>
                </a:ln>
                <a:solidFill>
                  <a:srgbClr val="000000"/>
                </a:solidFill>
                <a:effectLst/>
                <a:latin typeface="Gill Sans MT" panose="020B0502020104020203" pitchFamily="34" charset="0"/>
              </a:rPr>
              <a:t>American Cancer Society. Cancer Facts &amp; Figures 2018. Atlanta: American Cancer Society; 2018.</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800" b="0" i="0" u="none" strike="noStrike" cap="none" normalizeH="0" baseline="30000" dirty="0">
                <a:ln>
                  <a:noFill/>
                </a:ln>
                <a:solidFill>
                  <a:srgbClr val="000000"/>
                </a:solidFill>
                <a:effectLst/>
                <a:latin typeface="Gill Sans MT" panose="020B0502020104020203" pitchFamily="34" charset="0"/>
              </a:rPr>
              <a:t>3</a:t>
            </a:r>
            <a:r>
              <a:rPr kumimoji="0" lang="en-US" altLang="en-US" sz="2800" b="0" i="0" u="none" strike="noStrike" cap="none" normalizeH="0" baseline="0" dirty="0">
                <a:ln>
                  <a:noFill/>
                </a:ln>
                <a:solidFill>
                  <a:srgbClr val="000000"/>
                </a:solidFill>
                <a:effectLst/>
                <a:latin typeface="Gill Sans MT" panose="020B0502020104020203" pitchFamily="34" charset="0"/>
              </a:rPr>
              <a:t>Testori A, Cioffi U, De Simone M, et al. Multiple primary synchronous malignant tumors. BMC Research Notes. 2015;8:730. doi:10.1186/s13104-015-1724-5.</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800" b="0" i="0" u="none" strike="noStrike" cap="none" normalizeH="0" baseline="30000" dirty="0">
                <a:ln>
                  <a:noFill/>
                </a:ln>
                <a:solidFill>
                  <a:srgbClr val="000000"/>
                </a:solidFill>
                <a:effectLst/>
                <a:latin typeface="Gill Sans MT" panose="020B0502020104020203" pitchFamily="34" charset="0"/>
              </a:rPr>
              <a:t>4</a:t>
            </a:r>
            <a:r>
              <a:rPr kumimoji="0" lang="en-US" altLang="en-US" sz="2800" b="0" i="0" u="none" strike="noStrike" cap="none" normalizeH="0" baseline="0" dirty="0">
                <a:ln>
                  <a:noFill/>
                </a:ln>
                <a:solidFill>
                  <a:srgbClr val="000000"/>
                </a:solidFill>
                <a:effectLst/>
                <a:latin typeface="Gill Sans MT" panose="020B0502020104020203" pitchFamily="34" charset="0"/>
              </a:rPr>
              <a:t>Sakellakis M, </a:t>
            </a:r>
            <a:r>
              <a:rPr kumimoji="0" lang="en-US" altLang="en-US" sz="2800" b="0" i="0" u="none" strike="noStrike" cap="none" normalizeH="0" baseline="0" dirty="0" err="1">
                <a:ln>
                  <a:noFill/>
                </a:ln>
                <a:solidFill>
                  <a:srgbClr val="000000"/>
                </a:solidFill>
                <a:effectLst/>
                <a:latin typeface="Gill Sans MT" panose="020B0502020104020203" pitchFamily="34" charset="0"/>
              </a:rPr>
              <a:t>Peroukides</a:t>
            </a:r>
            <a:r>
              <a:rPr kumimoji="0" lang="en-US" altLang="en-US" sz="2800" b="0" i="0" u="none" strike="noStrike" cap="none" normalizeH="0" baseline="0" dirty="0">
                <a:ln>
                  <a:noFill/>
                </a:ln>
                <a:solidFill>
                  <a:srgbClr val="000000"/>
                </a:solidFill>
                <a:effectLst/>
                <a:latin typeface="Gill Sans MT" panose="020B0502020104020203" pitchFamily="34" charset="0"/>
              </a:rPr>
              <a:t> S, </a:t>
            </a:r>
            <a:r>
              <a:rPr kumimoji="0" lang="en-US" altLang="en-US" sz="2800" b="0" i="0" u="none" strike="noStrike" cap="none" normalizeH="0" baseline="0" dirty="0" err="1">
                <a:ln>
                  <a:noFill/>
                </a:ln>
                <a:solidFill>
                  <a:srgbClr val="000000"/>
                </a:solidFill>
                <a:effectLst/>
                <a:latin typeface="Gill Sans MT" panose="020B0502020104020203" pitchFamily="34" charset="0"/>
              </a:rPr>
              <a:t>Iconomou</a:t>
            </a:r>
            <a:r>
              <a:rPr kumimoji="0" lang="en-US" altLang="en-US" sz="2800" b="0" i="0" u="none" strike="noStrike" cap="none" normalizeH="0" baseline="0" dirty="0">
                <a:ln>
                  <a:noFill/>
                </a:ln>
                <a:solidFill>
                  <a:srgbClr val="000000"/>
                </a:solidFill>
                <a:effectLst/>
                <a:latin typeface="Gill Sans MT" panose="020B0502020104020203" pitchFamily="34" charset="0"/>
              </a:rPr>
              <a:t> G, </a:t>
            </a:r>
            <a:r>
              <a:rPr kumimoji="0" lang="en-US" altLang="en-US" sz="2800" b="0" i="0" u="none" strike="noStrike" cap="none" normalizeH="0" baseline="0" dirty="0" err="1">
                <a:ln>
                  <a:noFill/>
                </a:ln>
                <a:solidFill>
                  <a:srgbClr val="000000"/>
                </a:solidFill>
                <a:effectLst/>
                <a:latin typeface="Gill Sans MT" panose="020B0502020104020203" pitchFamily="34" charset="0"/>
              </a:rPr>
              <a:t>Boumpoucheropoulos</a:t>
            </a:r>
            <a:r>
              <a:rPr kumimoji="0" lang="en-US" altLang="en-US" sz="2800" b="0" i="0" u="none" strike="noStrike" cap="none" normalizeH="0" baseline="0" dirty="0">
                <a:ln>
                  <a:noFill/>
                </a:ln>
                <a:solidFill>
                  <a:srgbClr val="000000"/>
                </a:solidFill>
                <a:effectLst/>
                <a:latin typeface="Gill Sans MT" panose="020B0502020104020203" pitchFamily="34" charset="0"/>
              </a:rPr>
              <a:t> S, </a:t>
            </a:r>
            <a:r>
              <a:rPr kumimoji="0" lang="en-US" altLang="en-US" sz="2800" b="0" i="0" u="none" strike="noStrike" cap="none" normalizeH="0" baseline="0" dirty="0" err="1">
                <a:ln>
                  <a:noFill/>
                </a:ln>
                <a:solidFill>
                  <a:srgbClr val="000000"/>
                </a:solidFill>
                <a:effectLst/>
                <a:latin typeface="Gill Sans MT" panose="020B0502020104020203" pitchFamily="34" charset="0"/>
              </a:rPr>
              <a:t>Kalofonos</a:t>
            </a:r>
            <a:r>
              <a:rPr kumimoji="0" lang="en-US" altLang="en-US" sz="2800" b="0" i="0" u="none" strike="noStrike" cap="none" normalizeH="0" baseline="0" dirty="0">
                <a:ln>
                  <a:noFill/>
                </a:ln>
                <a:solidFill>
                  <a:srgbClr val="000000"/>
                </a:solidFill>
                <a:effectLst/>
                <a:latin typeface="Gill Sans MT" panose="020B0502020104020203" pitchFamily="34" charset="0"/>
              </a:rPr>
              <a:t> H. Multiple primary malignancies: a report of two cases. Chinese Journal of Cancer Research. 2014;26(2):215-218. doi:10.3978/j.issn.1000-9604.2014.02.15.</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800" b="0" i="0" u="none" strike="noStrike" cap="none" normalizeH="0" baseline="30000" dirty="0">
                <a:ln>
                  <a:noFill/>
                </a:ln>
                <a:solidFill>
                  <a:srgbClr val="000000"/>
                </a:solidFill>
                <a:effectLst/>
                <a:latin typeface="Gill Sans MT" panose="020B0502020104020203" pitchFamily="34" charset="0"/>
              </a:rPr>
              <a:t>5</a:t>
            </a:r>
            <a:r>
              <a:rPr kumimoji="0" lang="en-US" altLang="en-US" sz="2800" b="0" i="0" u="none" strike="noStrike" cap="none" normalizeH="0" baseline="0" dirty="0">
                <a:ln>
                  <a:noFill/>
                </a:ln>
                <a:solidFill>
                  <a:srgbClr val="000000"/>
                </a:solidFill>
                <a:effectLst/>
                <a:latin typeface="Gill Sans MT" panose="020B0502020104020203" pitchFamily="34" charset="0"/>
              </a:rPr>
              <a:t>Takalkar U, </a:t>
            </a:r>
            <a:r>
              <a:rPr kumimoji="0" lang="en-US" altLang="en-US" sz="2800" b="0" i="0" u="none" strike="noStrike" cap="none" normalizeH="0" baseline="0" dirty="0" err="1">
                <a:ln>
                  <a:noFill/>
                </a:ln>
                <a:solidFill>
                  <a:srgbClr val="000000"/>
                </a:solidFill>
                <a:effectLst/>
                <a:latin typeface="Gill Sans MT" panose="020B0502020104020203" pitchFamily="34" charset="0"/>
              </a:rPr>
              <a:t>Asegaonkar</a:t>
            </a:r>
            <a:r>
              <a:rPr kumimoji="0" lang="en-US" altLang="en-US" sz="2800" b="0" i="0" u="none" strike="noStrike" cap="none" normalizeH="0" baseline="0" dirty="0">
                <a:ln>
                  <a:noFill/>
                </a:ln>
                <a:solidFill>
                  <a:srgbClr val="000000"/>
                </a:solidFill>
                <a:effectLst/>
                <a:latin typeface="Gill Sans MT" panose="020B0502020104020203" pitchFamily="34" charset="0"/>
              </a:rPr>
              <a:t> BN, </a:t>
            </a:r>
            <a:r>
              <a:rPr kumimoji="0" lang="en-US" altLang="en-US" sz="2800" b="0" i="0" u="none" strike="noStrike" cap="none" normalizeH="0" baseline="0" dirty="0" err="1">
                <a:ln>
                  <a:noFill/>
                </a:ln>
                <a:solidFill>
                  <a:srgbClr val="000000"/>
                </a:solidFill>
                <a:effectLst/>
                <a:latin typeface="Gill Sans MT" panose="020B0502020104020203" pitchFamily="34" charset="0"/>
              </a:rPr>
              <a:t>Kodlikeri</a:t>
            </a:r>
            <a:r>
              <a:rPr kumimoji="0" lang="en-US" altLang="en-US" sz="2800" b="0" i="0" u="none" strike="noStrike" cap="none" normalizeH="0" baseline="0" dirty="0">
                <a:ln>
                  <a:noFill/>
                </a:ln>
                <a:solidFill>
                  <a:srgbClr val="000000"/>
                </a:solidFill>
                <a:effectLst/>
                <a:latin typeface="Gill Sans MT" panose="020B0502020104020203" pitchFamily="34" charset="0"/>
              </a:rPr>
              <a:t> P, </a:t>
            </a:r>
            <a:r>
              <a:rPr kumimoji="0" lang="en-US" altLang="en-US" sz="2800" b="0" i="0" u="none" strike="noStrike" cap="none" normalizeH="0" baseline="0" dirty="0" err="1">
                <a:ln>
                  <a:noFill/>
                </a:ln>
                <a:solidFill>
                  <a:srgbClr val="000000"/>
                </a:solidFill>
                <a:effectLst/>
                <a:latin typeface="Gill Sans MT" panose="020B0502020104020203" pitchFamily="34" charset="0"/>
              </a:rPr>
              <a:t>Asegaonkar</a:t>
            </a:r>
            <a:r>
              <a:rPr kumimoji="0" lang="en-US" altLang="en-US" sz="2800" b="0" i="0" u="none" strike="noStrike" cap="none" normalizeH="0" baseline="0" dirty="0">
                <a:ln>
                  <a:noFill/>
                </a:ln>
                <a:solidFill>
                  <a:srgbClr val="000000"/>
                </a:solidFill>
                <a:effectLst/>
                <a:latin typeface="Gill Sans MT" panose="020B0502020104020203" pitchFamily="34" charset="0"/>
              </a:rPr>
              <a:t> S, Sharma B, Advani SH. An elderly woman with triple primary metachronous malignancy: A case report and review of literature. International Journal of Surgery Case Reports. 2013;4(7):593-596. doi:10.1016/j.ijscr.2013.03.032.</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800" b="0" i="0" u="none" strike="noStrike" cap="none" normalizeH="0" baseline="30000" dirty="0">
                <a:ln>
                  <a:noFill/>
                </a:ln>
                <a:solidFill>
                  <a:srgbClr val="000000"/>
                </a:solidFill>
                <a:effectLst/>
                <a:latin typeface="Gill Sans MT" panose="020B0502020104020203" pitchFamily="34" charset="0"/>
              </a:rPr>
              <a:t>6</a:t>
            </a:r>
            <a:r>
              <a:rPr kumimoji="0" lang="en-US" altLang="en-US" sz="2800" b="0" i="0" u="none" strike="noStrike" cap="none" normalizeH="0" baseline="0" dirty="0">
                <a:ln>
                  <a:noFill/>
                </a:ln>
                <a:solidFill>
                  <a:srgbClr val="000000"/>
                </a:solidFill>
                <a:effectLst/>
                <a:latin typeface="Gill Sans MT" panose="020B0502020104020203" pitchFamily="34" charset="0"/>
              </a:rPr>
              <a:t>Winter C, Kristiansen G, </a:t>
            </a:r>
            <a:r>
              <a:rPr kumimoji="0" lang="en-US" altLang="en-US" sz="2800" b="0" i="0" u="none" strike="noStrike" cap="none" normalizeH="0" baseline="0" dirty="0" err="1">
                <a:ln>
                  <a:noFill/>
                </a:ln>
                <a:solidFill>
                  <a:srgbClr val="000000"/>
                </a:solidFill>
                <a:effectLst/>
                <a:latin typeface="Gill Sans MT" panose="020B0502020104020203" pitchFamily="34" charset="0"/>
              </a:rPr>
              <a:t>Kersting</a:t>
            </a:r>
            <a:r>
              <a:rPr kumimoji="0" lang="en-US" altLang="en-US" sz="2800" b="0" i="0" u="none" strike="noStrike" cap="none" normalizeH="0" baseline="0" dirty="0">
                <a:ln>
                  <a:noFill/>
                </a:ln>
                <a:solidFill>
                  <a:srgbClr val="000000"/>
                </a:solidFill>
                <a:effectLst/>
                <a:latin typeface="Gill Sans MT" panose="020B0502020104020203" pitchFamily="34" charset="0"/>
              </a:rPr>
              <a:t> S, Roy J, Aust D, et al. (2012). Google Goes Cancer: Improving Outcome Prediction for Cancer Patients by Network-Based Ranking of Marker Genes. PLOS Computational Biology 8(5): e1002511. https://doi.org/10.1371/journal.pcbi.1002511</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800" b="0" i="0" u="none" strike="noStrike" cap="none" normalizeH="0" baseline="30000" dirty="0">
                <a:ln>
                  <a:noFill/>
                </a:ln>
                <a:solidFill>
                  <a:srgbClr val="000000"/>
                </a:solidFill>
                <a:effectLst/>
                <a:latin typeface="Gill Sans MT" panose="020B0502020104020203" pitchFamily="34" charset="0"/>
              </a:rPr>
              <a:t>7</a:t>
            </a:r>
            <a:r>
              <a:rPr kumimoji="0" lang="en-US" altLang="en-US" sz="2800" b="0" i="0" u="none" strike="noStrike" cap="none" normalizeH="0" baseline="0" dirty="0">
                <a:ln>
                  <a:noFill/>
                </a:ln>
                <a:solidFill>
                  <a:srgbClr val="000000"/>
                </a:solidFill>
                <a:effectLst/>
                <a:latin typeface="Gill Sans MT" panose="020B0502020104020203" pitchFamily="34" charset="0"/>
              </a:rPr>
              <a:t>Gábor Iván, Vince </a:t>
            </a:r>
            <a:r>
              <a:rPr kumimoji="0" lang="en-US" altLang="en-US" sz="2800" b="0" i="0" u="none" strike="noStrike" cap="none" normalizeH="0" baseline="0" dirty="0" err="1">
                <a:ln>
                  <a:noFill/>
                </a:ln>
                <a:solidFill>
                  <a:srgbClr val="000000"/>
                </a:solidFill>
                <a:effectLst/>
                <a:latin typeface="Gill Sans MT" panose="020B0502020104020203" pitchFamily="34" charset="0"/>
              </a:rPr>
              <a:t>Grolmusz</a:t>
            </a:r>
            <a:r>
              <a:rPr kumimoji="0" lang="en-US" altLang="en-US" sz="2800" b="0" i="0" u="none" strike="noStrike" cap="none" normalizeH="0" baseline="0" dirty="0">
                <a:ln>
                  <a:noFill/>
                </a:ln>
                <a:solidFill>
                  <a:srgbClr val="000000"/>
                </a:solidFill>
                <a:effectLst/>
                <a:latin typeface="Gill Sans MT" panose="020B0502020104020203" pitchFamily="34" charset="0"/>
              </a:rPr>
              <a:t>; When the Web meets the cell: using personalized PageRank for analyzing protein interaction networks, Bioinformatics, Volume 27, Issue 3, 1 February 2011, Pages 405–407, https://doi.org/10.1093/bioinformatics/btq680</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800" b="0" i="0" u="none" strike="noStrike" cap="none" normalizeH="0" baseline="30000" dirty="0">
                <a:ln>
                  <a:noFill/>
                </a:ln>
                <a:solidFill>
                  <a:srgbClr val="000000"/>
                </a:solidFill>
                <a:effectLst/>
                <a:latin typeface="Gill Sans MT" panose="020B0502020104020203" pitchFamily="34" charset="0"/>
              </a:rPr>
              <a:t>8</a:t>
            </a:r>
            <a:r>
              <a:rPr kumimoji="0" lang="en-US" altLang="en-US" sz="2800" b="0" i="0" u="none" strike="noStrike" cap="none" normalizeH="0" baseline="0" dirty="0">
                <a:ln>
                  <a:noFill/>
                </a:ln>
                <a:solidFill>
                  <a:srgbClr val="000000"/>
                </a:solidFill>
                <a:effectLst/>
                <a:latin typeface="Gill Sans MT" panose="020B0502020104020203" pitchFamily="34" charset="0"/>
              </a:rPr>
              <a:t>Haoyuan Li, Yi Wang, Dong Zhang, Ming Zhang, and Edward Y. Chang. (2008). </a:t>
            </a:r>
            <a:r>
              <a:rPr kumimoji="0" lang="en-US" altLang="en-US" sz="2800" b="0" i="0" u="none" strike="noStrike" cap="none" normalizeH="0" baseline="0" dirty="0" err="1">
                <a:ln>
                  <a:noFill/>
                </a:ln>
                <a:solidFill>
                  <a:srgbClr val="000000"/>
                </a:solidFill>
                <a:effectLst/>
                <a:latin typeface="Gill Sans MT" panose="020B0502020104020203" pitchFamily="34" charset="0"/>
              </a:rPr>
              <a:t>Pfp</a:t>
            </a:r>
            <a:r>
              <a:rPr kumimoji="0" lang="en-US" altLang="en-US" sz="2800" b="0" i="0" u="none" strike="noStrike" cap="none" normalizeH="0" baseline="0" dirty="0">
                <a:ln>
                  <a:noFill/>
                </a:ln>
                <a:solidFill>
                  <a:srgbClr val="000000"/>
                </a:solidFill>
                <a:effectLst/>
                <a:latin typeface="Gill Sans MT" panose="020B0502020104020203" pitchFamily="34" charset="0"/>
              </a:rPr>
              <a:t>: parallel </a:t>
            </a:r>
            <a:r>
              <a:rPr kumimoji="0" lang="en-US" altLang="en-US" sz="2800" b="0" i="0" u="none" strike="noStrike" cap="none" normalizeH="0" baseline="0" dirty="0" err="1">
                <a:ln>
                  <a:noFill/>
                </a:ln>
                <a:solidFill>
                  <a:srgbClr val="000000"/>
                </a:solidFill>
                <a:effectLst/>
                <a:latin typeface="Gill Sans MT" panose="020B0502020104020203" pitchFamily="34" charset="0"/>
              </a:rPr>
              <a:t>fp</a:t>
            </a:r>
            <a:r>
              <a:rPr kumimoji="0" lang="en-US" altLang="en-US" sz="2800" b="0" i="0" u="none" strike="noStrike" cap="none" normalizeH="0" baseline="0" dirty="0">
                <a:ln>
                  <a:noFill/>
                </a:ln>
                <a:solidFill>
                  <a:srgbClr val="000000"/>
                </a:solidFill>
                <a:effectLst/>
                <a:latin typeface="Gill Sans MT" panose="020B0502020104020203" pitchFamily="34" charset="0"/>
              </a:rPr>
              <a:t>-growth for query recommendation. In Proceedings of the 2008 ACM conference on Recommender systems (</a:t>
            </a:r>
            <a:r>
              <a:rPr kumimoji="0" lang="en-US" altLang="en-US" sz="2800" b="0" i="0" u="none" strike="noStrike" cap="none" normalizeH="0" baseline="0" dirty="0" err="1">
                <a:ln>
                  <a:noFill/>
                </a:ln>
                <a:solidFill>
                  <a:srgbClr val="000000"/>
                </a:solidFill>
                <a:effectLst/>
                <a:latin typeface="Gill Sans MT" panose="020B0502020104020203" pitchFamily="34" charset="0"/>
              </a:rPr>
              <a:t>RecSys</a:t>
            </a:r>
            <a:r>
              <a:rPr kumimoji="0" lang="en-US" altLang="en-US" sz="2800" b="0" i="0" u="none" strike="noStrike" cap="none" normalizeH="0" baseline="0" dirty="0">
                <a:ln>
                  <a:noFill/>
                </a:ln>
                <a:solidFill>
                  <a:srgbClr val="000000"/>
                </a:solidFill>
                <a:effectLst/>
                <a:latin typeface="Gill Sans MT" panose="020B0502020104020203" pitchFamily="34" charset="0"/>
              </a:rPr>
              <a:t> '08). ACM, New York, NY, USA, 107-114. DOI=http://dx.doi.org/10.1145/1454008.1454027</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800" b="0" i="0" u="none" strike="noStrike" cap="none" normalizeH="0" baseline="30000" dirty="0">
                <a:ln>
                  <a:noFill/>
                </a:ln>
                <a:solidFill>
                  <a:srgbClr val="000000"/>
                </a:solidFill>
                <a:effectLst/>
                <a:latin typeface="Gill Sans MT" panose="020B0502020104020203" pitchFamily="34" charset="0"/>
              </a:rPr>
              <a:t>9</a:t>
            </a:r>
            <a:r>
              <a:rPr kumimoji="0" lang="en-US" altLang="en-US" sz="2800" b="0" i="0" u="none" strike="noStrike" cap="none" normalizeH="0" baseline="0" dirty="0">
                <a:ln>
                  <a:noFill/>
                </a:ln>
                <a:solidFill>
                  <a:srgbClr val="000000"/>
                </a:solidFill>
                <a:effectLst/>
                <a:latin typeface="Gill Sans MT" panose="020B0502020104020203" pitchFamily="34" charset="0"/>
              </a:rPr>
              <a:t>Kuo, Mu-</a:t>
            </a:r>
            <a:r>
              <a:rPr kumimoji="0" lang="en-US" altLang="en-US" sz="2800" b="0" i="0" u="none" strike="noStrike" cap="none" normalizeH="0" baseline="0" dirty="0" err="1">
                <a:ln>
                  <a:noFill/>
                </a:ln>
                <a:solidFill>
                  <a:srgbClr val="000000"/>
                </a:solidFill>
                <a:effectLst/>
                <a:latin typeface="Gill Sans MT" panose="020B0502020104020203" pitchFamily="34" charset="0"/>
              </a:rPr>
              <a:t>Hsing</a:t>
            </a:r>
            <a:r>
              <a:rPr kumimoji="0" lang="en-US" altLang="en-US" sz="2800" b="0" i="0" u="none" strike="noStrike" cap="none" normalizeH="0" baseline="0" dirty="0">
                <a:ln>
                  <a:noFill/>
                </a:ln>
                <a:solidFill>
                  <a:srgbClr val="000000"/>
                </a:solidFill>
                <a:effectLst/>
                <a:latin typeface="Gill Sans MT" panose="020B0502020104020203" pitchFamily="34" charset="0"/>
              </a:rPr>
              <a:t> &amp; Hung, Chang-Mao &amp; Barnett, Jeff &amp; Pinheiro, Fabiola. (2012). Assessing the feasibility of data mining techniques for early liver cancer detection. Studies in health technology and informatics. 180. 584-8. 10.3233/978-1-61499-101-4-584.</a:t>
            </a:r>
            <a:endParaRPr kumimoji="0" lang="en-US" altLang="en-US" b="0" i="0" u="none" strike="noStrike" cap="none" normalizeH="0" baseline="0" dirty="0">
              <a:ln>
                <a:noFill/>
              </a:ln>
              <a:solidFill>
                <a:schemeClr val="tx1"/>
              </a:solidFill>
              <a:effectLst/>
              <a:latin typeface="Gill Sans MT" panose="020B0502020104020203" pitchFamily="34" charset="0"/>
            </a:endParaRPr>
          </a:p>
        </p:txBody>
      </p:sp>
      <p:sp>
        <p:nvSpPr>
          <p:cNvPr id="18" name="Text Box 2">
            <a:extLst>
              <a:ext uri="{FF2B5EF4-FFF2-40B4-BE49-F238E27FC236}">
                <a16:creationId xmlns:a16="http://schemas.microsoft.com/office/drawing/2014/main" id="{48C4D458-504E-425C-B8D7-5FBE551D73F0}"/>
              </a:ext>
            </a:extLst>
          </p:cNvPr>
          <p:cNvSpPr txBox="1">
            <a:spLocks noChangeArrowheads="1"/>
          </p:cNvSpPr>
          <p:nvPr/>
        </p:nvSpPr>
        <p:spPr bwMode="auto">
          <a:xfrm>
            <a:off x="38765749" y="6572229"/>
            <a:ext cx="11897205" cy="2562875"/>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182880" marR="182880">
              <a:lnSpc>
                <a:spcPct val="114000"/>
              </a:lnSpc>
              <a:spcAft>
                <a:spcPts val="600"/>
              </a:spcAft>
            </a:pPr>
            <a:r>
              <a:rPr lang="en-US" sz="2800" b="1" kern="1400" dirty="0">
                <a:solidFill>
                  <a:srgbClr val="000000"/>
                </a:solidFill>
                <a:latin typeface="Gill Sans MT" panose="020B0502020104020203" pitchFamily="34" charset="0"/>
              </a:rPr>
              <a:t>Figure 2: Network Diagram of the Top Cumulatively-Ranked Cancer Types. </a:t>
            </a:r>
            <a:endParaRPr lang="en-US" sz="2800" kern="1400" dirty="0">
              <a:solidFill>
                <a:srgbClr val="000000"/>
              </a:solidFill>
              <a:latin typeface="Gill Sans MT" panose="020B0502020104020203" pitchFamily="34" charset="0"/>
            </a:endParaRPr>
          </a:p>
          <a:p>
            <a:pPr marL="182880" marR="182880">
              <a:lnSpc>
                <a:spcPct val="114000"/>
              </a:lnSpc>
              <a:spcAft>
                <a:spcPts val="600"/>
              </a:spcAft>
            </a:pPr>
            <a:r>
              <a:rPr lang="en-US" sz="2800" kern="1400" dirty="0">
                <a:solidFill>
                  <a:srgbClr val="000000"/>
                </a:solidFill>
                <a:latin typeface="Gill Sans MT" panose="020B0502020104020203" pitchFamily="34" charset="0"/>
              </a:rPr>
              <a:t>The overall ranking of relative importance is represented by the radius of the malignancy node; and the width of each edge represents the total number of patients exhibiting that relationship.</a:t>
            </a:r>
          </a:p>
        </p:txBody>
      </p:sp>
      <p:sp>
        <p:nvSpPr>
          <p:cNvPr id="19" name="Text Box 2">
            <a:extLst>
              <a:ext uri="{FF2B5EF4-FFF2-40B4-BE49-F238E27FC236}">
                <a16:creationId xmlns:a16="http://schemas.microsoft.com/office/drawing/2014/main" id="{F275BE66-03E3-4CF6-BB16-A2A14B2A0CA4}"/>
              </a:ext>
            </a:extLst>
          </p:cNvPr>
          <p:cNvSpPr txBox="1">
            <a:spLocks noChangeArrowheads="1"/>
          </p:cNvSpPr>
          <p:nvPr/>
        </p:nvSpPr>
        <p:spPr bwMode="auto">
          <a:xfrm>
            <a:off x="38765748" y="17331691"/>
            <a:ext cx="11897205" cy="3825586"/>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182880" marR="182880">
              <a:lnSpc>
                <a:spcPct val="114000"/>
              </a:lnSpc>
              <a:spcAft>
                <a:spcPts val="600"/>
              </a:spcAft>
            </a:pPr>
            <a:r>
              <a:rPr lang="en-US" sz="2800" kern="1400" dirty="0">
                <a:solidFill>
                  <a:srgbClr val="000000"/>
                </a:solidFill>
                <a:latin typeface="Gill Sans MT" panose="020B0502020104020203" pitchFamily="34" charset="0"/>
              </a:rPr>
              <a:t>	R</a:t>
            </a:r>
            <a:r>
              <a:rPr lang="en-US" sz="2800" dirty="0">
                <a:latin typeface="Gill Sans MT" panose="020B0502020104020203" pitchFamily="34" charset="0"/>
                <a:ea typeface="Calibri" panose="020F0502020204030204" pitchFamily="34" charset="0"/>
              </a:rPr>
              <a:t>elative importance is an indication of the number of cancers that lead to, or eventually result in, the specific cancer of interest. The relative importance of each cancer is determined 1) by the number of malignancies leading to that cancer type, and 2) by the relative importance of each of those incoming malignancies. L</a:t>
            </a:r>
            <a:r>
              <a:rPr lang="en-US" sz="2800" kern="1400" dirty="0">
                <a:solidFill>
                  <a:srgbClr val="000000"/>
                </a:solidFill>
                <a:latin typeface="Gill Sans MT" panose="020B0502020104020203" pitchFamily="34" charset="0"/>
              </a:rPr>
              <a:t>ung cancer had the highest relative importance in our dataset, with 102 distinct cancers leading to a total of over108,000 second or higher-ordered lung malignancies.</a:t>
            </a:r>
          </a:p>
        </p:txBody>
      </p:sp>
      <p:sp>
        <p:nvSpPr>
          <p:cNvPr id="20" name="Rectangle 19">
            <a:extLst>
              <a:ext uri="{FF2B5EF4-FFF2-40B4-BE49-F238E27FC236}">
                <a16:creationId xmlns:a16="http://schemas.microsoft.com/office/drawing/2014/main" id="{3114CB6F-FA0E-4BFA-B19B-E019E790DDA6}"/>
              </a:ext>
            </a:extLst>
          </p:cNvPr>
          <p:cNvSpPr/>
          <p:nvPr/>
        </p:nvSpPr>
        <p:spPr>
          <a:xfrm>
            <a:off x="14173200" y="5244424"/>
            <a:ext cx="22860000" cy="1076121"/>
          </a:xfrm>
          <a:prstGeom prst="rect">
            <a:avLst/>
          </a:prstGeom>
          <a:solidFill>
            <a:srgbClr val="0A233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latin typeface="Gill Sans MT" panose="020B0502020104020203" pitchFamily="34" charset="0"/>
                <a:cs typeface="Dubai" panose="020B0503030403030204" pitchFamily="34" charset="-78"/>
              </a:rPr>
              <a:t>Association Rule Learning</a:t>
            </a:r>
          </a:p>
        </p:txBody>
      </p:sp>
      <p:pic>
        <p:nvPicPr>
          <p:cNvPr id="21" name="Picture 20">
            <a:extLst>
              <a:ext uri="{FF2B5EF4-FFF2-40B4-BE49-F238E27FC236}">
                <a16:creationId xmlns:a16="http://schemas.microsoft.com/office/drawing/2014/main" id="{0FDC1BD1-3653-4334-8F00-3E52271094C7}"/>
              </a:ext>
            </a:extLst>
          </p:cNvPr>
          <p:cNvPicPr>
            <a:picLocks noChangeAspect="1"/>
          </p:cNvPicPr>
          <p:nvPr/>
        </p:nvPicPr>
        <p:blipFill rotWithShape="1">
          <a:blip r:embed="rId4">
            <a:extLst>
              <a:ext uri="{28A0092B-C50C-407E-A947-70E740481C1C}">
                <a14:useLocalDpi xmlns:a14="http://schemas.microsoft.com/office/drawing/2010/main" val="0"/>
              </a:ext>
            </a:extLst>
          </a:blip>
          <a:srcRect l="8136" t="3012" b="5123"/>
          <a:stretch/>
        </p:blipFill>
        <p:spPr bwMode="auto">
          <a:xfrm>
            <a:off x="16068212" y="8276707"/>
            <a:ext cx="7315200" cy="7315200"/>
          </a:xfrm>
          <a:prstGeom prst="rect">
            <a:avLst/>
          </a:prstGeom>
          <a:ln>
            <a:noFill/>
          </a:ln>
          <a:extLst>
            <a:ext uri="{53640926-AAD7-44D8-BBD7-CCE9431645EC}">
              <a14:shadowObscured xmlns:a14="http://schemas.microsoft.com/office/drawing/2010/main"/>
            </a:ext>
          </a:extLst>
        </p:spPr>
      </p:pic>
      <p:pic>
        <p:nvPicPr>
          <p:cNvPr id="22" name="Picture 21">
            <a:extLst>
              <a:ext uri="{FF2B5EF4-FFF2-40B4-BE49-F238E27FC236}">
                <a16:creationId xmlns:a16="http://schemas.microsoft.com/office/drawing/2014/main" id="{3F83708A-682F-4968-B556-CE36F5B0E0CE}"/>
              </a:ext>
            </a:extLst>
          </p:cNvPr>
          <p:cNvPicPr>
            <a:picLocks noChangeAspect="1"/>
          </p:cNvPicPr>
          <p:nvPr/>
        </p:nvPicPr>
        <p:blipFill rotWithShape="1">
          <a:blip r:embed="rId5">
            <a:extLst>
              <a:ext uri="{28A0092B-C50C-407E-A947-70E740481C1C}">
                <a14:useLocalDpi xmlns:a14="http://schemas.microsoft.com/office/drawing/2010/main" val="0"/>
              </a:ext>
            </a:extLst>
          </a:blip>
          <a:srcRect l="8536" t="2946" r="-533" b="5056"/>
          <a:stretch/>
        </p:blipFill>
        <p:spPr bwMode="auto">
          <a:xfrm>
            <a:off x="27792949" y="8276707"/>
            <a:ext cx="7315200" cy="7315200"/>
          </a:xfrm>
          <a:prstGeom prst="rect">
            <a:avLst/>
          </a:prstGeom>
          <a:ln>
            <a:noFill/>
          </a:ln>
          <a:extLst>
            <a:ext uri="{53640926-AAD7-44D8-BBD7-CCE9431645EC}">
              <a14:shadowObscured xmlns:a14="http://schemas.microsoft.com/office/drawing/2010/main"/>
            </a:ext>
          </a:extLst>
        </p:spPr>
      </p:pic>
      <p:pic>
        <p:nvPicPr>
          <p:cNvPr id="23" name="Picture 22">
            <a:extLst>
              <a:ext uri="{FF2B5EF4-FFF2-40B4-BE49-F238E27FC236}">
                <a16:creationId xmlns:a16="http://schemas.microsoft.com/office/drawing/2014/main" id="{9BB0D74C-6048-4237-9BA2-C4EA7D8B2702}"/>
              </a:ext>
            </a:extLst>
          </p:cNvPr>
          <p:cNvPicPr>
            <a:picLocks noChangeAspect="1"/>
          </p:cNvPicPr>
          <p:nvPr/>
        </p:nvPicPr>
        <p:blipFill rotWithShape="1">
          <a:blip r:embed="rId6">
            <a:extLst>
              <a:ext uri="{28A0092B-C50C-407E-A947-70E740481C1C}">
                <a14:useLocalDpi xmlns:a14="http://schemas.microsoft.com/office/drawing/2010/main" val="0"/>
              </a:ext>
            </a:extLst>
          </a:blip>
          <a:srcRect l="8136" t="3012" b="5123"/>
          <a:stretch/>
        </p:blipFill>
        <p:spPr bwMode="auto">
          <a:xfrm>
            <a:off x="15681851" y="19727772"/>
            <a:ext cx="7863840" cy="7863840"/>
          </a:xfrm>
          <a:prstGeom prst="rect">
            <a:avLst/>
          </a:prstGeom>
          <a:ln>
            <a:noFill/>
          </a:ln>
          <a:extLst>
            <a:ext uri="{53640926-AAD7-44D8-BBD7-CCE9431645EC}">
              <a14:shadowObscured xmlns:a14="http://schemas.microsoft.com/office/drawing/2010/main"/>
            </a:ext>
          </a:extLst>
        </p:spPr>
      </p:pic>
      <p:pic>
        <p:nvPicPr>
          <p:cNvPr id="24" name="Picture 23">
            <a:extLst>
              <a:ext uri="{FF2B5EF4-FFF2-40B4-BE49-F238E27FC236}">
                <a16:creationId xmlns:a16="http://schemas.microsoft.com/office/drawing/2014/main" id="{0CED145F-A7DD-4E52-B960-0C20CBC89DE5}"/>
              </a:ext>
            </a:extLst>
          </p:cNvPr>
          <p:cNvPicPr>
            <a:picLocks noChangeAspect="1"/>
          </p:cNvPicPr>
          <p:nvPr/>
        </p:nvPicPr>
        <p:blipFill rotWithShape="1">
          <a:blip r:embed="rId7">
            <a:extLst>
              <a:ext uri="{28A0092B-C50C-407E-A947-70E740481C1C}">
                <a14:useLocalDpi xmlns:a14="http://schemas.microsoft.com/office/drawing/2010/main" val="0"/>
              </a:ext>
            </a:extLst>
          </a:blip>
          <a:srcRect l="8136" t="3278" b="4856"/>
          <a:stretch/>
        </p:blipFill>
        <p:spPr bwMode="auto">
          <a:xfrm>
            <a:off x="27518629" y="19727772"/>
            <a:ext cx="7863840" cy="7863840"/>
          </a:xfrm>
          <a:prstGeom prst="rect">
            <a:avLst/>
          </a:prstGeom>
          <a:ln>
            <a:noFill/>
          </a:ln>
          <a:extLst>
            <a:ext uri="{53640926-AAD7-44D8-BBD7-CCE9431645EC}">
              <a14:shadowObscured xmlns:a14="http://schemas.microsoft.com/office/drawing/2010/main"/>
            </a:ext>
          </a:extLst>
        </p:spPr>
      </p:pic>
      <p:sp>
        <p:nvSpPr>
          <p:cNvPr id="30" name="Text Box 2">
            <a:extLst>
              <a:ext uri="{FF2B5EF4-FFF2-40B4-BE49-F238E27FC236}">
                <a16:creationId xmlns:a16="http://schemas.microsoft.com/office/drawing/2014/main" id="{6BB53BFA-AC06-49CB-BA92-207A2B2FD91D}"/>
              </a:ext>
            </a:extLst>
          </p:cNvPr>
          <p:cNvSpPr txBox="1">
            <a:spLocks noChangeArrowheads="1"/>
          </p:cNvSpPr>
          <p:nvPr/>
        </p:nvSpPr>
        <p:spPr bwMode="auto">
          <a:xfrm>
            <a:off x="14173198" y="6566255"/>
            <a:ext cx="10925414" cy="1606657"/>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lvl="0" algn="ctr" defTabSz="914400" eaLnBrk="0" fontAlgn="base" hangingPunct="0">
              <a:spcBef>
                <a:spcPts val="1200"/>
              </a:spcBef>
              <a:spcAft>
                <a:spcPct val="0"/>
              </a:spcAft>
            </a:pPr>
            <a:r>
              <a:rPr lang="en-US" altLang="en-US" sz="4000" b="1" dirty="0">
                <a:solidFill>
                  <a:srgbClr val="000000"/>
                </a:solidFill>
                <a:latin typeface="Gill Sans MT" panose="020B0502020104020203" pitchFamily="34" charset="0"/>
              </a:rPr>
              <a:t>Prostate Cancer</a:t>
            </a:r>
          </a:p>
          <a:p>
            <a:pPr algn="ctr" defTabSz="914400" eaLnBrk="0" fontAlgn="base" hangingPunct="0">
              <a:lnSpc>
                <a:spcPct val="114000"/>
              </a:lnSpc>
              <a:spcAft>
                <a:spcPct val="0"/>
              </a:spcAft>
            </a:pPr>
            <a:r>
              <a:rPr lang="en-US" sz="2800" b="1" kern="1400" dirty="0">
                <a:solidFill>
                  <a:srgbClr val="000000"/>
                </a:solidFill>
                <a:latin typeface="Gill Sans MT" panose="020B0502020104020203" pitchFamily="34" charset="0"/>
              </a:rPr>
              <a:t>Figure 1.1: Top Most Frequent Malignancies Leading to and from a Secondary Prostate Malignancy.</a:t>
            </a:r>
            <a:endParaRPr lang="en-US" sz="2800" kern="1400" dirty="0">
              <a:solidFill>
                <a:srgbClr val="000000"/>
              </a:solidFill>
              <a:latin typeface="Gill Sans MT" panose="020B0502020104020203" pitchFamily="34" charset="0"/>
            </a:endParaRPr>
          </a:p>
          <a:p>
            <a:pPr lvl="0" algn="ctr" defTabSz="914400" eaLnBrk="0" fontAlgn="base" hangingPunct="0">
              <a:spcBef>
                <a:spcPts val="1200"/>
              </a:spcBef>
              <a:spcAft>
                <a:spcPct val="0"/>
              </a:spcAft>
            </a:pPr>
            <a:endParaRPr lang="en-US" altLang="en-US" sz="4000" b="1" dirty="0">
              <a:solidFill>
                <a:srgbClr val="000000"/>
              </a:solidFill>
              <a:latin typeface="Gill Sans MT" panose="020B0502020104020203" pitchFamily="34" charset="0"/>
            </a:endParaRPr>
          </a:p>
        </p:txBody>
      </p:sp>
      <p:sp>
        <p:nvSpPr>
          <p:cNvPr id="31" name="Text Box 2">
            <a:extLst>
              <a:ext uri="{FF2B5EF4-FFF2-40B4-BE49-F238E27FC236}">
                <a16:creationId xmlns:a16="http://schemas.microsoft.com/office/drawing/2014/main" id="{B47C4CFA-6DC4-4610-B76E-9DA4731491DC}"/>
              </a:ext>
            </a:extLst>
          </p:cNvPr>
          <p:cNvSpPr txBox="1">
            <a:spLocks noChangeArrowheads="1"/>
          </p:cNvSpPr>
          <p:nvPr/>
        </p:nvSpPr>
        <p:spPr bwMode="auto">
          <a:xfrm>
            <a:off x="25957498" y="6566255"/>
            <a:ext cx="11075702" cy="1606656"/>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182880" marR="182880" algn="ctr">
              <a:lnSpc>
                <a:spcPct val="114000"/>
              </a:lnSpc>
            </a:pPr>
            <a:r>
              <a:rPr lang="en-US" sz="4000" b="1" kern="1400" dirty="0">
                <a:solidFill>
                  <a:srgbClr val="000000"/>
                </a:solidFill>
                <a:latin typeface="Gill Sans MT" panose="020B0502020104020203" pitchFamily="34" charset="0"/>
              </a:rPr>
              <a:t>Breast Cancer</a:t>
            </a:r>
          </a:p>
          <a:p>
            <a:pPr marL="182880" marR="182880" lvl="0" algn="ctr">
              <a:lnSpc>
                <a:spcPct val="114000"/>
              </a:lnSpc>
            </a:pPr>
            <a:r>
              <a:rPr lang="en-US" sz="2800" b="1" kern="1400" dirty="0">
                <a:solidFill>
                  <a:srgbClr val="000000"/>
                </a:solidFill>
                <a:latin typeface="Gill Sans MT" panose="020B0502020104020203" pitchFamily="34" charset="0"/>
              </a:rPr>
              <a:t>Figure 1.2: Top Most Frequent Malignancies Leading to and from a Secondary Breast Malignancy</a:t>
            </a:r>
            <a:endParaRPr lang="en-US" sz="2800" kern="1400" dirty="0">
              <a:solidFill>
                <a:srgbClr val="000000"/>
              </a:solidFill>
              <a:latin typeface="Gill Sans MT" panose="020B0502020104020203" pitchFamily="34" charset="0"/>
            </a:endParaRPr>
          </a:p>
          <a:p>
            <a:pPr marL="182880" marR="182880" algn="ctr">
              <a:lnSpc>
                <a:spcPct val="114000"/>
              </a:lnSpc>
              <a:spcAft>
                <a:spcPts val="600"/>
              </a:spcAft>
            </a:pPr>
            <a:endParaRPr lang="en-US" sz="4000" b="1" kern="1400" dirty="0">
              <a:solidFill>
                <a:srgbClr val="000000"/>
              </a:solidFill>
              <a:latin typeface="Gill Sans MT" panose="020B0502020104020203" pitchFamily="34" charset="0"/>
            </a:endParaRPr>
          </a:p>
        </p:txBody>
      </p:sp>
      <p:sp>
        <p:nvSpPr>
          <p:cNvPr id="35" name="Text Box 2">
            <a:extLst>
              <a:ext uri="{FF2B5EF4-FFF2-40B4-BE49-F238E27FC236}">
                <a16:creationId xmlns:a16="http://schemas.microsoft.com/office/drawing/2014/main" id="{326FA761-5AE5-4283-B7A9-9F99FD998A5A}"/>
              </a:ext>
            </a:extLst>
          </p:cNvPr>
          <p:cNvSpPr txBox="1">
            <a:spLocks noChangeArrowheads="1"/>
          </p:cNvSpPr>
          <p:nvPr/>
        </p:nvSpPr>
        <p:spPr bwMode="auto">
          <a:xfrm>
            <a:off x="14151065" y="17940072"/>
            <a:ext cx="10925413" cy="1787700"/>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182880" marR="182880" algn="ctr">
              <a:lnSpc>
                <a:spcPct val="114000"/>
              </a:lnSpc>
            </a:pPr>
            <a:r>
              <a:rPr lang="en-US" sz="4000" b="1" kern="1400" dirty="0">
                <a:solidFill>
                  <a:srgbClr val="000000"/>
                </a:solidFill>
                <a:latin typeface="Gill Sans MT" panose="020B0502020104020203" pitchFamily="34" charset="0"/>
              </a:rPr>
              <a:t>Lung Cancer</a:t>
            </a:r>
          </a:p>
          <a:p>
            <a:pPr marL="182880" marR="182880" algn="ctr">
              <a:lnSpc>
                <a:spcPct val="114000"/>
              </a:lnSpc>
            </a:pPr>
            <a:r>
              <a:rPr lang="en-US" sz="2800" b="1" kern="1400" dirty="0">
                <a:solidFill>
                  <a:srgbClr val="000000"/>
                </a:solidFill>
                <a:latin typeface="Gill Sans MT" panose="020B0502020104020203" pitchFamily="34" charset="0"/>
              </a:rPr>
              <a:t>Figure 1.3: Top Most Frequent Malignancies Leading to and from a Secondary Lung Malignancy</a:t>
            </a:r>
            <a:endParaRPr lang="en-US" sz="4000" b="1" kern="1400" dirty="0">
              <a:solidFill>
                <a:srgbClr val="000000"/>
              </a:solidFill>
              <a:latin typeface="Gill Sans MT" panose="020B0502020104020203" pitchFamily="34" charset="0"/>
            </a:endParaRPr>
          </a:p>
        </p:txBody>
      </p:sp>
      <p:sp>
        <p:nvSpPr>
          <p:cNvPr id="37" name="Text Box 2">
            <a:extLst>
              <a:ext uri="{FF2B5EF4-FFF2-40B4-BE49-F238E27FC236}">
                <a16:creationId xmlns:a16="http://schemas.microsoft.com/office/drawing/2014/main" id="{F65FBD0C-27B7-43D1-A52E-CD60F538A16A}"/>
              </a:ext>
            </a:extLst>
          </p:cNvPr>
          <p:cNvSpPr txBox="1">
            <a:spLocks noChangeArrowheads="1"/>
          </p:cNvSpPr>
          <p:nvPr/>
        </p:nvSpPr>
        <p:spPr bwMode="auto">
          <a:xfrm>
            <a:off x="25957498" y="17940073"/>
            <a:ext cx="11075702" cy="1787700"/>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182880" marR="182880" algn="ctr">
              <a:lnSpc>
                <a:spcPct val="114000"/>
              </a:lnSpc>
            </a:pPr>
            <a:r>
              <a:rPr lang="en-US" sz="4000" b="1" kern="1400" dirty="0">
                <a:solidFill>
                  <a:srgbClr val="000000"/>
                </a:solidFill>
                <a:latin typeface="Gill Sans MT" panose="020B0502020104020203" pitchFamily="34" charset="0"/>
              </a:rPr>
              <a:t>Colon Cancer</a:t>
            </a:r>
          </a:p>
          <a:p>
            <a:pPr marL="182880" marR="182880" lvl="0" algn="ctr">
              <a:lnSpc>
                <a:spcPct val="114000"/>
              </a:lnSpc>
            </a:pPr>
            <a:r>
              <a:rPr lang="en-US" sz="2800" b="1" kern="1400" dirty="0">
                <a:solidFill>
                  <a:srgbClr val="000000"/>
                </a:solidFill>
                <a:latin typeface="Gill Sans MT" panose="020B0502020104020203" pitchFamily="34" charset="0"/>
              </a:rPr>
              <a:t>Figure 1.4: Top Most Frequent Malignancies Leading to and from a Secondary Colon Malignancy</a:t>
            </a:r>
            <a:r>
              <a:rPr lang="en-US" sz="2800" kern="1400" dirty="0">
                <a:solidFill>
                  <a:srgbClr val="000000"/>
                </a:solidFill>
                <a:latin typeface="Gill Sans MT" panose="020B0502020104020203" pitchFamily="34" charset="0"/>
              </a:rPr>
              <a:t>	</a:t>
            </a:r>
          </a:p>
          <a:p>
            <a:pPr marL="182880" marR="182880" algn="ctr">
              <a:lnSpc>
                <a:spcPct val="114000"/>
              </a:lnSpc>
              <a:spcAft>
                <a:spcPts val="600"/>
              </a:spcAft>
            </a:pPr>
            <a:endParaRPr lang="en-US" sz="4000" b="1" kern="1400" dirty="0">
              <a:solidFill>
                <a:srgbClr val="000000"/>
              </a:solidFill>
              <a:latin typeface="Gill Sans MT" panose="020B0502020104020203" pitchFamily="34" charset="0"/>
            </a:endParaRPr>
          </a:p>
        </p:txBody>
      </p:sp>
      <p:sp>
        <p:nvSpPr>
          <p:cNvPr id="41" name="Text Box 2">
            <a:extLst>
              <a:ext uri="{FF2B5EF4-FFF2-40B4-BE49-F238E27FC236}">
                <a16:creationId xmlns:a16="http://schemas.microsoft.com/office/drawing/2014/main" id="{1DB26382-370F-48F8-A815-B3BEF63065FA}"/>
              </a:ext>
            </a:extLst>
          </p:cNvPr>
          <p:cNvSpPr txBox="1">
            <a:spLocks noChangeArrowheads="1"/>
          </p:cNvSpPr>
          <p:nvPr/>
        </p:nvSpPr>
        <p:spPr bwMode="auto">
          <a:xfrm>
            <a:off x="14151068" y="15780565"/>
            <a:ext cx="10969673" cy="1947754"/>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182880" marR="182880">
              <a:lnSpc>
                <a:spcPct val="114000"/>
              </a:lnSpc>
              <a:spcAft>
                <a:spcPts val="600"/>
              </a:spcAft>
            </a:pPr>
            <a:r>
              <a:rPr lang="en-US" sz="2800" kern="1400" dirty="0">
                <a:solidFill>
                  <a:srgbClr val="000000"/>
                </a:solidFill>
                <a:latin typeface="Gill Sans MT" panose="020B0502020104020203" pitchFamily="34" charset="0"/>
              </a:rPr>
              <a:t>	Prostate cancer appeared most frequently in our dataset, with 187,442 patients diagnosed at least once. Bladder cancer was the leading antecedent to prostate cancer with a 21.5% frequency rate. Lung cancer was the leading consequent at a 21.04% frequency rate.</a:t>
            </a:r>
          </a:p>
        </p:txBody>
      </p:sp>
      <p:sp>
        <p:nvSpPr>
          <p:cNvPr id="42" name="Text Box 2">
            <a:extLst>
              <a:ext uri="{FF2B5EF4-FFF2-40B4-BE49-F238E27FC236}">
                <a16:creationId xmlns:a16="http://schemas.microsoft.com/office/drawing/2014/main" id="{1E4D54E1-D2A0-4DF9-9AA8-24F08B2A3F34}"/>
              </a:ext>
            </a:extLst>
          </p:cNvPr>
          <p:cNvSpPr txBox="1">
            <a:spLocks noChangeArrowheads="1"/>
          </p:cNvSpPr>
          <p:nvPr/>
        </p:nvSpPr>
        <p:spPr bwMode="auto">
          <a:xfrm>
            <a:off x="26107786" y="15745992"/>
            <a:ext cx="11075702" cy="1947754"/>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182880" marR="182880">
              <a:lnSpc>
                <a:spcPct val="114000"/>
              </a:lnSpc>
              <a:spcAft>
                <a:spcPts val="600"/>
              </a:spcAft>
            </a:pPr>
            <a:r>
              <a:rPr lang="en-US" sz="2800" kern="1400" dirty="0">
                <a:solidFill>
                  <a:srgbClr val="000000"/>
                </a:solidFill>
                <a:latin typeface="Gill Sans MT" panose="020B0502020104020203" pitchFamily="34" charset="0"/>
              </a:rPr>
              <a:t>	Breast cancer appeared second-most frequent in our dataset, with </a:t>
            </a:r>
            <a:r>
              <a:rPr lang="en-US" sz="2800" dirty="0">
                <a:latin typeface="Gill Sans MT" panose="020B0502020104020203" pitchFamily="34" charset="0"/>
              </a:rPr>
              <a:t>169,647 </a:t>
            </a:r>
            <a:r>
              <a:rPr lang="en-US" sz="2800" kern="1400" dirty="0">
                <a:solidFill>
                  <a:srgbClr val="000000"/>
                </a:solidFill>
                <a:latin typeface="Gill Sans MT" panose="020B0502020104020203" pitchFamily="34" charset="0"/>
              </a:rPr>
              <a:t>patients diagnosed at least once. Uterine cancer was the leading antecedent to breast cancer with a 16.24% frequency rate. Lung cancer was the leading consequent at a 18.70% frequency rate.</a:t>
            </a:r>
          </a:p>
        </p:txBody>
      </p:sp>
      <p:sp>
        <p:nvSpPr>
          <p:cNvPr id="43" name="Text Box 2">
            <a:extLst>
              <a:ext uri="{FF2B5EF4-FFF2-40B4-BE49-F238E27FC236}">
                <a16:creationId xmlns:a16="http://schemas.microsoft.com/office/drawing/2014/main" id="{D33D9A91-0432-417E-B17E-0A37E38FCE33}"/>
              </a:ext>
            </a:extLst>
          </p:cNvPr>
          <p:cNvSpPr txBox="1">
            <a:spLocks noChangeArrowheads="1"/>
          </p:cNvSpPr>
          <p:nvPr/>
        </p:nvSpPr>
        <p:spPr bwMode="auto">
          <a:xfrm>
            <a:off x="14187960" y="27788048"/>
            <a:ext cx="10925413" cy="2009704"/>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182880" marR="182880">
              <a:lnSpc>
                <a:spcPct val="114000"/>
              </a:lnSpc>
              <a:spcAft>
                <a:spcPts val="600"/>
              </a:spcAft>
            </a:pPr>
            <a:r>
              <a:rPr lang="en-US" sz="2800" kern="1400" dirty="0">
                <a:solidFill>
                  <a:srgbClr val="000000"/>
                </a:solidFill>
                <a:latin typeface="Gill Sans MT" panose="020B0502020104020203" pitchFamily="34" charset="0"/>
              </a:rPr>
              <a:t>	Lung cancer appeared third-most frequent in our dataset, with 150,205  patients diagnosed at least once. Prostate cancer was the leading antecedent to lung cancer with a 21.54% frequency rate. Breast cancer was the leading consequent at a 12.01% frequency rate.</a:t>
            </a:r>
          </a:p>
        </p:txBody>
      </p:sp>
      <p:sp>
        <p:nvSpPr>
          <p:cNvPr id="44" name="Text Box 2">
            <a:extLst>
              <a:ext uri="{FF2B5EF4-FFF2-40B4-BE49-F238E27FC236}">
                <a16:creationId xmlns:a16="http://schemas.microsoft.com/office/drawing/2014/main" id="{3CD346A1-500F-4492-AC1C-E04F9E951D1E}"/>
              </a:ext>
            </a:extLst>
          </p:cNvPr>
          <p:cNvSpPr txBox="1">
            <a:spLocks noChangeArrowheads="1"/>
          </p:cNvSpPr>
          <p:nvPr/>
        </p:nvSpPr>
        <p:spPr bwMode="auto">
          <a:xfrm>
            <a:off x="26122535" y="27788048"/>
            <a:ext cx="10910665" cy="2009704"/>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182880" marR="182880">
              <a:lnSpc>
                <a:spcPct val="114000"/>
              </a:lnSpc>
              <a:spcAft>
                <a:spcPts val="600"/>
              </a:spcAft>
            </a:pPr>
            <a:r>
              <a:rPr lang="en-US" sz="2800" kern="1400" dirty="0">
                <a:solidFill>
                  <a:srgbClr val="000000"/>
                </a:solidFill>
                <a:latin typeface="Gill Sans MT" panose="020B0502020104020203" pitchFamily="34" charset="0"/>
              </a:rPr>
              <a:t>	Colon cancer appeared fourth-most frequent in our dataset, with 104,664 patients diagnosed at least once. Prostate cancer was the leading antecedent to colon cancer with a 24.31% frequency rate. Lung cancer was the leading consequent at a 18.15% frequency rate.</a:t>
            </a:r>
          </a:p>
        </p:txBody>
      </p:sp>
      <p:sp>
        <p:nvSpPr>
          <p:cNvPr id="47" name="Rectangle 46">
            <a:extLst>
              <a:ext uri="{FF2B5EF4-FFF2-40B4-BE49-F238E27FC236}">
                <a16:creationId xmlns:a16="http://schemas.microsoft.com/office/drawing/2014/main" id="{32D4C730-C22C-4731-BAAE-DB6020F50149}"/>
              </a:ext>
            </a:extLst>
          </p:cNvPr>
          <p:cNvSpPr/>
          <p:nvPr/>
        </p:nvSpPr>
        <p:spPr>
          <a:xfrm>
            <a:off x="14173198" y="31737151"/>
            <a:ext cx="23010290" cy="1076121"/>
          </a:xfrm>
          <a:prstGeom prst="rect">
            <a:avLst/>
          </a:prstGeom>
          <a:solidFill>
            <a:srgbClr val="0A233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err="1">
                <a:latin typeface="Gill Sans MT" panose="020B0502020104020203" pitchFamily="34" charset="0"/>
                <a:cs typeface="Dubai" panose="020B0503030403030204" pitchFamily="34" charset="-78"/>
              </a:rPr>
              <a:t>Biblography</a:t>
            </a:r>
            <a:endParaRPr lang="en-US" sz="6000" dirty="0">
              <a:latin typeface="Gill Sans MT" panose="020B0502020104020203" pitchFamily="34" charset="0"/>
              <a:cs typeface="Dubai" panose="020B0503030403030204" pitchFamily="34" charset="-78"/>
            </a:endParaRPr>
          </a:p>
        </p:txBody>
      </p:sp>
      <p:sp>
        <p:nvSpPr>
          <p:cNvPr id="49" name="Text Box 5">
            <a:extLst>
              <a:ext uri="{FF2B5EF4-FFF2-40B4-BE49-F238E27FC236}">
                <a16:creationId xmlns:a16="http://schemas.microsoft.com/office/drawing/2014/main" id="{CA00728F-7414-46F9-9136-E6D74796D38F}"/>
              </a:ext>
            </a:extLst>
          </p:cNvPr>
          <p:cNvSpPr txBox="1">
            <a:spLocks noChangeArrowheads="1"/>
          </p:cNvSpPr>
          <p:nvPr/>
        </p:nvSpPr>
        <p:spPr bwMode="auto">
          <a:xfrm>
            <a:off x="14151065" y="33160376"/>
            <a:ext cx="23010290" cy="2115810"/>
          </a:xfrm>
          <a:prstGeom prst="rect">
            <a:avLst/>
          </a:prstGeom>
          <a:noFill/>
          <a:ln>
            <a:noFill/>
          </a:ln>
          <a:effectLst/>
          <a:extLst>
            <a:ext uri="{909E8E84-426E-40DD-AFC4-6F175D3DCCD1}">
              <a14:hiddenFill xmlns:a14="http://schemas.microsoft.com/office/drawing/2010/main">
                <a:solidFill>
                  <a:srgbClr val="4F271C"/>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2" anchor="t" anchorCtr="0" compatLnSpc="1">
            <a:prstTxWarp prst="textNoShape">
              <a:avLst/>
            </a:prstTxWarp>
          </a:bodyPr>
          <a:lstStyle/>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000" b="0" i="0" u="none" strike="noStrike" cap="none" normalizeH="0" baseline="30000" dirty="0">
                <a:ln>
                  <a:noFill/>
                </a:ln>
                <a:solidFill>
                  <a:srgbClr val="000000"/>
                </a:solidFill>
                <a:effectLst/>
                <a:latin typeface="Gill Sans MT" panose="020B0502020104020203" pitchFamily="34" charset="0"/>
              </a:rPr>
              <a:t>1</a:t>
            </a:r>
            <a:r>
              <a:rPr kumimoji="0" lang="en-US" altLang="en-US" sz="2000" b="0" i="0" u="none" strike="noStrike" cap="none" normalizeH="0" baseline="0" dirty="0">
                <a:ln>
                  <a:noFill/>
                </a:ln>
                <a:solidFill>
                  <a:srgbClr val="000000"/>
                </a:solidFill>
                <a:effectLst/>
                <a:latin typeface="Gill Sans MT" panose="020B0502020104020203" pitchFamily="34" charset="0"/>
              </a:rPr>
              <a:t>Vogt A, Schmid S, </a:t>
            </a:r>
            <a:r>
              <a:rPr kumimoji="0" lang="en-US" altLang="en-US" sz="2000" b="0" i="0" u="none" strike="noStrike" cap="none" normalizeH="0" baseline="0" dirty="0" err="1">
                <a:ln>
                  <a:noFill/>
                </a:ln>
                <a:solidFill>
                  <a:srgbClr val="000000"/>
                </a:solidFill>
                <a:effectLst/>
                <a:latin typeface="Gill Sans MT" panose="020B0502020104020203" pitchFamily="34" charset="0"/>
              </a:rPr>
              <a:t>Heinimann</a:t>
            </a:r>
            <a:r>
              <a:rPr kumimoji="0" lang="en-US" altLang="en-US" sz="2000" b="0" i="0" u="none" strike="noStrike" cap="none" normalizeH="0" baseline="0" dirty="0">
                <a:ln>
                  <a:noFill/>
                </a:ln>
                <a:solidFill>
                  <a:srgbClr val="000000"/>
                </a:solidFill>
                <a:effectLst/>
                <a:latin typeface="Gill Sans MT" panose="020B0502020104020203" pitchFamily="34" charset="0"/>
              </a:rPr>
              <a:t> K, et al. Multiple primary </a:t>
            </a:r>
            <a:r>
              <a:rPr kumimoji="0" lang="en-US" altLang="en-US" sz="2000" b="0" i="0" u="none" strike="noStrike" cap="none" normalizeH="0" baseline="0" dirty="0" err="1">
                <a:ln>
                  <a:noFill/>
                </a:ln>
                <a:solidFill>
                  <a:srgbClr val="000000"/>
                </a:solidFill>
                <a:effectLst/>
                <a:latin typeface="Gill Sans MT" panose="020B0502020104020203" pitchFamily="34" charset="0"/>
              </a:rPr>
              <a:t>tumours</a:t>
            </a:r>
            <a:r>
              <a:rPr kumimoji="0" lang="en-US" altLang="en-US" sz="2000" b="0" i="0" u="none" strike="noStrike" cap="none" normalizeH="0" baseline="0" dirty="0">
                <a:ln>
                  <a:noFill/>
                </a:ln>
                <a:solidFill>
                  <a:srgbClr val="000000"/>
                </a:solidFill>
                <a:effectLst/>
                <a:latin typeface="Gill Sans MT" panose="020B0502020104020203" pitchFamily="34" charset="0"/>
              </a:rPr>
              <a:t>: challenges and approaches, a review. ESMO Open. 2017;2:e000172. doi:10.1136/esmoopen-2017-00017.</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000" b="0" i="0" u="none" strike="noStrike" cap="none" normalizeH="0" baseline="30000" dirty="0">
                <a:ln>
                  <a:noFill/>
                </a:ln>
                <a:solidFill>
                  <a:srgbClr val="000000"/>
                </a:solidFill>
                <a:effectLst/>
                <a:latin typeface="Gill Sans MT" panose="020B0502020104020203" pitchFamily="34" charset="0"/>
              </a:rPr>
              <a:t>2</a:t>
            </a:r>
            <a:r>
              <a:rPr kumimoji="0" lang="en-US" altLang="en-US" sz="2000" b="0" i="0" u="none" strike="noStrike" cap="none" normalizeH="0" baseline="0" dirty="0">
                <a:ln>
                  <a:noFill/>
                </a:ln>
                <a:solidFill>
                  <a:srgbClr val="000000"/>
                </a:solidFill>
                <a:effectLst/>
                <a:latin typeface="Gill Sans MT" panose="020B0502020104020203" pitchFamily="34" charset="0"/>
              </a:rPr>
              <a:t>American Cancer Society. Cancer Facts &amp; Figures 2018. Atlanta: American Cancer Society; 2018.</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000" b="0" i="0" u="none" strike="noStrike" cap="none" normalizeH="0" baseline="30000" dirty="0">
                <a:ln>
                  <a:noFill/>
                </a:ln>
                <a:solidFill>
                  <a:srgbClr val="000000"/>
                </a:solidFill>
                <a:effectLst/>
                <a:latin typeface="Gill Sans MT" panose="020B0502020104020203" pitchFamily="34" charset="0"/>
              </a:rPr>
              <a:t>3</a:t>
            </a:r>
            <a:r>
              <a:rPr kumimoji="0" lang="en-US" altLang="en-US" sz="2000" b="0" i="0" u="none" strike="noStrike" cap="none" normalizeH="0" baseline="0" dirty="0">
                <a:ln>
                  <a:noFill/>
                </a:ln>
                <a:solidFill>
                  <a:srgbClr val="000000"/>
                </a:solidFill>
                <a:effectLst/>
                <a:latin typeface="Gill Sans MT" panose="020B0502020104020203" pitchFamily="34" charset="0"/>
              </a:rPr>
              <a:t>Testori A, Cioffi U, De Simone M, et al. Multiple primary synchronous malignant tumors. BMC Research Notes. 2015;8:730. doi:10.1186/s13104-015-1724-5.</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000" b="0" i="0" u="none" strike="noStrike" cap="none" normalizeH="0" baseline="30000" dirty="0">
                <a:ln>
                  <a:noFill/>
                </a:ln>
                <a:solidFill>
                  <a:srgbClr val="000000"/>
                </a:solidFill>
                <a:effectLst/>
                <a:latin typeface="Gill Sans MT" panose="020B0502020104020203" pitchFamily="34" charset="0"/>
              </a:rPr>
              <a:t>4</a:t>
            </a:r>
            <a:r>
              <a:rPr kumimoji="0" lang="en-US" altLang="en-US" sz="2000" b="0" i="0" u="none" strike="noStrike" cap="none" normalizeH="0" baseline="0" dirty="0">
                <a:ln>
                  <a:noFill/>
                </a:ln>
                <a:solidFill>
                  <a:srgbClr val="000000"/>
                </a:solidFill>
                <a:effectLst/>
                <a:latin typeface="Gill Sans MT" panose="020B0502020104020203" pitchFamily="34" charset="0"/>
              </a:rPr>
              <a:t>Sakellakis M, </a:t>
            </a:r>
            <a:r>
              <a:rPr kumimoji="0" lang="en-US" altLang="en-US" sz="2000" b="0" i="0" u="none" strike="noStrike" cap="none" normalizeH="0" baseline="0" dirty="0" err="1">
                <a:ln>
                  <a:noFill/>
                </a:ln>
                <a:solidFill>
                  <a:srgbClr val="000000"/>
                </a:solidFill>
                <a:effectLst/>
                <a:latin typeface="Gill Sans MT" panose="020B0502020104020203" pitchFamily="34" charset="0"/>
              </a:rPr>
              <a:t>Peroukides</a:t>
            </a:r>
            <a:r>
              <a:rPr kumimoji="0" lang="en-US" altLang="en-US" sz="2000" b="0" i="0" u="none" strike="noStrike" cap="none" normalizeH="0" baseline="0" dirty="0">
                <a:ln>
                  <a:noFill/>
                </a:ln>
                <a:solidFill>
                  <a:srgbClr val="000000"/>
                </a:solidFill>
                <a:effectLst/>
                <a:latin typeface="Gill Sans MT" panose="020B0502020104020203" pitchFamily="34" charset="0"/>
              </a:rPr>
              <a:t> S, </a:t>
            </a:r>
            <a:r>
              <a:rPr kumimoji="0" lang="en-US" altLang="en-US" sz="2000" b="0" i="0" u="none" strike="noStrike" cap="none" normalizeH="0" baseline="0" dirty="0" err="1">
                <a:ln>
                  <a:noFill/>
                </a:ln>
                <a:solidFill>
                  <a:srgbClr val="000000"/>
                </a:solidFill>
                <a:effectLst/>
                <a:latin typeface="Gill Sans MT" panose="020B0502020104020203" pitchFamily="34" charset="0"/>
              </a:rPr>
              <a:t>Iconomou</a:t>
            </a:r>
            <a:r>
              <a:rPr kumimoji="0" lang="en-US" altLang="en-US" sz="2000" b="0" i="0" u="none" strike="noStrike" cap="none" normalizeH="0" baseline="0" dirty="0">
                <a:ln>
                  <a:noFill/>
                </a:ln>
                <a:solidFill>
                  <a:srgbClr val="000000"/>
                </a:solidFill>
                <a:effectLst/>
                <a:latin typeface="Gill Sans MT" panose="020B0502020104020203" pitchFamily="34" charset="0"/>
              </a:rPr>
              <a:t> G, </a:t>
            </a:r>
            <a:r>
              <a:rPr kumimoji="0" lang="en-US" altLang="en-US" sz="2000" b="0" i="0" u="none" strike="noStrike" cap="none" normalizeH="0" baseline="0" dirty="0" err="1">
                <a:ln>
                  <a:noFill/>
                </a:ln>
                <a:solidFill>
                  <a:srgbClr val="000000"/>
                </a:solidFill>
                <a:effectLst/>
                <a:latin typeface="Gill Sans MT" panose="020B0502020104020203" pitchFamily="34" charset="0"/>
              </a:rPr>
              <a:t>Boumpoucheropoulos</a:t>
            </a:r>
            <a:r>
              <a:rPr kumimoji="0" lang="en-US" altLang="en-US" sz="2000" b="0" i="0" u="none" strike="noStrike" cap="none" normalizeH="0" baseline="0" dirty="0">
                <a:ln>
                  <a:noFill/>
                </a:ln>
                <a:solidFill>
                  <a:srgbClr val="000000"/>
                </a:solidFill>
                <a:effectLst/>
                <a:latin typeface="Gill Sans MT" panose="020B0502020104020203" pitchFamily="34" charset="0"/>
              </a:rPr>
              <a:t> S, </a:t>
            </a:r>
            <a:r>
              <a:rPr kumimoji="0" lang="en-US" altLang="en-US" sz="2000" b="0" i="0" u="none" strike="noStrike" cap="none" normalizeH="0" baseline="0" dirty="0" err="1">
                <a:ln>
                  <a:noFill/>
                </a:ln>
                <a:solidFill>
                  <a:srgbClr val="000000"/>
                </a:solidFill>
                <a:effectLst/>
                <a:latin typeface="Gill Sans MT" panose="020B0502020104020203" pitchFamily="34" charset="0"/>
              </a:rPr>
              <a:t>Kalofonos</a:t>
            </a:r>
            <a:r>
              <a:rPr kumimoji="0" lang="en-US" altLang="en-US" sz="2000" b="0" i="0" u="none" strike="noStrike" cap="none" normalizeH="0" baseline="0" dirty="0">
                <a:ln>
                  <a:noFill/>
                </a:ln>
                <a:solidFill>
                  <a:srgbClr val="000000"/>
                </a:solidFill>
                <a:effectLst/>
                <a:latin typeface="Gill Sans MT" panose="020B0502020104020203" pitchFamily="34" charset="0"/>
              </a:rPr>
              <a:t> H. Multiple primary malignancies: a report of two cases. Chinese Journal of Cancer Research. 2014;26(2):215-218. doi:10.3978/j.issn.1000-9604.2014.02.15.</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000" b="0" i="0" u="none" strike="noStrike" cap="none" normalizeH="0" baseline="30000" dirty="0">
                <a:ln>
                  <a:noFill/>
                </a:ln>
                <a:solidFill>
                  <a:srgbClr val="000000"/>
                </a:solidFill>
                <a:effectLst/>
                <a:latin typeface="Gill Sans MT" panose="020B0502020104020203" pitchFamily="34" charset="0"/>
              </a:rPr>
              <a:t>5</a:t>
            </a:r>
            <a:r>
              <a:rPr kumimoji="0" lang="en-US" altLang="en-US" sz="2000" b="0" i="0" u="none" strike="noStrike" cap="none" normalizeH="0" baseline="0" dirty="0">
                <a:ln>
                  <a:noFill/>
                </a:ln>
                <a:solidFill>
                  <a:srgbClr val="000000"/>
                </a:solidFill>
                <a:effectLst/>
                <a:latin typeface="Gill Sans MT" panose="020B0502020104020203" pitchFamily="34" charset="0"/>
              </a:rPr>
              <a:t>Takalkar U, </a:t>
            </a:r>
            <a:r>
              <a:rPr kumimoji="0" lang="en-US" altLang="en-US" sz="2000" b="0" i="0" u="none" strike="noStrike" cap="none" normalizeH="0" baseline="0" dirty="0" err="1">
                <a:ln>
                  <a:noFill/>
                </a:ln>
                <a:solidFill>
                  <a:srgbClr val="000000"/>
                </a:solidFill>
                <a:effectLst/>
                <a:latin typeface="Gill Sans MT" panose="020B0502020104020203" pitchFamily="34" charset="0"/>
              </a:rPr>
              <a:t>Asegaonkar</a:t>
            </a:r>
            <a:r>
              <a:rPr kumimoji="0" lang="en-US" altLang="en-US" sz="2000" b="0" i="0" u="none" strike="noStrike" cap="none" normalizeH="0" baseline="0" dirty="0">
                <a:ln>
                  <a:noFill/>
                </a:ln>
                <a:solidFill>
                  <a:srgbClr val="000000"/>
                </a:solidFill>
                <a:effectLst/>
                <a:latin typeface="Gill Sans MT" panose="020B0502020104020203" pitchFamily="34" charset="0"/>
              </a:rPr>
              <a:t> BN, </a:t>
            </a:r>
            <a:r>
              <a:rPr kumimoji="0" lang="en-US" altLang="en-US" sz="2000" b="0" i="0" u="none" strike="noStrike" cap="none" normalizeH="0" baseline="0" dirty="0" err="1">
                <a:ln>
                  <a:noFill/>
                </a:ln>
                <a:solidFill>
                  <a:srgbClr val="000000"/>
                </a:solidFill>
                <a:effectLst/>
                <a:latin typeface="Gill Sans MT" panose="020B0502020104020203" pitchFamily="34" charset="0"/>
              </a:rPr>
              <a:t>Kodlikeri</a:t>
            </a:r>
            <a:r>
              <a:rPr kumimoji="0" lang="en-US" altLang="en-US" sz="2000" b="0" i="0" u="none" strike="noStrike" cap="none" normalizeH="0" baseline="0" dirty="0">
                <a:ln>
                  <a:noFill/>
                </a:ln>
                <a:solidFill>
                  <a:srgbClr val="000000"/>
                </a:solidFill>
                <a:effectLst/>
                <a:latin typeface="Gill Sans MT" panose="020B0502020104020203" pitchFamily="34" charset="0"/>
              </a:rPr>
              <a:t> P, </a:t>
            </a:r>
            <a:r>
              <a:rPr kumimoji="0" lang="en-US" altLang="en-US" sz="2000" b="0" i="0" u="none" strike="noStrike" cap="none" normalizeH="0" baseline="0" dirty="0" err="1">
                <a:ln>
                  <a:noFill/>
                </a:ln>
                <a:solidFill>
                  <a:srgbClr val="000000"/>
                </a:solidFill>
                <a:effectLst/>
                <a:latin typeface="Gill Sans MT" panose="020B0502020104020203" pitchFamily="34" charset="0"/>
              </a:rPr>
              <a:t>Asegaonkar</a:t>
            </a:r>
            <a:r>
              <a:rPr kumimoji="0" lang="en-US" altLang="en-US" sz="2000" b="0" i="0" u="none" strike="noStrike" cap="none" normalizeH="0" baseline="0" dirty="0">
                <a:ln>
                  <a:noFill/>
                </a:ln>
                <a:solidFill>
                  <a:srgbClr val="000000"/>
                </a:solidFill>
                <a:effectLst/>
                <a:latin typeface="Gill Sans MT" panose="020B0502020104020203" pitchFamily="34" charset="0"/>
              </a:rPr>
              <a:t> S, Sharma B, Advani SH. An elderly woman with triple primary metachronous malignancy: A case report and review of literature. International Journal of Surgery Case Reports. 2013;4(7):593-596. doi:10.1016/j.ijscr.2013.03.032.</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000" b="0" i="0" u="none" strike="noStrike" cap="none" normalizeH="0" baseline="30000" dirty="0">
                <a:ln>
                  <a:noFill/>
                </a:ln>
                <a:solidFill>
                  <a:srgbClr val="000000"/>
                </a:solidFill>
                <a:effectLst/>
                <a:latin typeface="Gill Sans MT" panose="020B0502020104020203" pitchFamily="34" charset="0"/>
              </a:rPr>
              <a:t>6</a:t>
            </a:r>
            <a:r>
              <a:rPr kumimoji="0" lang="en-US" altLang="en-US" sz="2000" b="0" i="0" u="none" strike="noStrike" cap="none" normalizeH="0" baseline="0" dirty="0">
                <a:ln>
                  <a:noFill/>
                </a:ln>
                <a:solidFill>
                  <a:srgbClr val="000000"/>
                </a:solidFill>
                <a:effectLst/>
                <a:latin typeface="Gill Sans MT" panose="020B0502020104020203" pitchFamily="34" charset="0"/>
              </a:rPr>
              <a:t>Winter C, Kristiansen G, </a:t>
            </a:r>
            <a:r>
              <a:rPr kumimoji="0" lang="en-US" altLang="en-US" sz="2000" b="0" i="0" u="none" strike="noStrike" cap="none" normalizeH="0" baseline="0" dirty="0" err="1">
                <a:ln>
                  <a:noFill/>
                </a:ln>
                <a:solidFill>
                  <a:srgbClr val="000000"/>
                </a:solidFill>
                <a:effectLst/>
                <a:latin typeface="Gill Sans MT" panose="020B0502020104020203" pitchFamily="34" charset="0"/>
              </a:rPr>
              <a:t>Kersting</a:t>
            </a:r>
            <a:r>
              <a:rPr kumimoji="0" lang="en-US" altLang="en-US" sz="2000" b="0" i="0" u="none" strike="noStrike" cap="none" normalizeH="0" baseline="0" dirty="0">
                <a:ln>
                  <a:noFill/>
                </a:ln>
                <a:solidFill>
                  <a:srgbClr val="000000"/>
                </a:solidFill>
                <a:effectLst/>
                <a:latin typeface="Gill Sans MT" panose="020B0502020104020203" pitchFamily="34" charset="0"/>
              </a:rPr>
              <a:t> S, Roy J, Aust D, et al. (2012). Google Goes Cancer: Improving Outcome Prediction for Cancer Patients by Network-Based Ranking of Marker Genes. PLOS Computational Biology 8(5): e1002511. https://doi.org/10.1371/journal.pcbi.1002511</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000" b="0" i="0" u="none" strike="noStrike" cap="none" normalizeH="0" baseline="30000" dirty="0">
                <a:ln>
                  <a:noFill/>
                </a:ln>
                <a:solidFill>
                  <a:srgbClr val="000000"/>
                </a:solidFill>
                <a:effectLst/>
                <a:latin typeface="Gill Sans MT" panose="020B0502020104020203" pitchFamily="34" charset="0"/>
              </a:rPr>
              <a:t>7</a:t>
            </a:r>
            <a:r>
              <a:rPr kumimoji="0" lang="en-US" altLang="en-US" sz="2000" b="0" i="0" u="none" strike="noStrike" cap="none" normalizeH="0" baseline="0" dirty="0">
                <a:ln>
                  <a:noFill/>
                </a:ln>
                <a:solidFill>
                  <a:srgbClr val="000000"/>
                </a:solidFill>
                <a:effectLst/>
                <a:latin typeface="Gill Sans MT" panose="020B0502020104020203" pitchFamily="34" charset="0"/>
              </a:rPr>
              <a:t>Gábor Iván, Vince </a:t>
            </a:r>
            <a:r>
              <a:rPr kumimoji="0" lang="en-US" altLang="en-US" sz="2000" b="0" i="0" u="none" strike="noStrike" cap="none" normalizeH="0" baseline="0" dirty="0" err="1">
                <a:ln>
                  <a:noFill/>
                </a:ln>
                <a:solidFill>
                  <a:srgbClr val="000000"/>
                </a:solidFill>
                <a:effectLst/>
                <a:latin typeface="Gill Sans MT" panose="020B0502020104020203" pitchFamily="34" charset="0"/>
              </a:rPr>
              <a:t>Grolmusz</a:t>
            </a:r>
            <a:r>
              <a:rPr kumimoji="0" lang="en-US" altLang="en-US" sz="2000" b="0" i="0" u="none" strike="noStrike" cap="none" normalizeH="0" baseline="0" dirty="0">
                <a:ln>
                  <a:noFill/>
                </a:ln>
                <a:solidFill>
                  <a:srgbClr val="000000"/>
                </a:solidFill>
                <a:effectLst/>
                <a:latin typeface="Gill Sans MT" panose="020B0502020104020203" pitchFamily="34" charset="0"/>
              </a:rPr>
              <a:t>; When the Web meets the cell: using personalized PageRank for analyzing protein interaction networks, Bioinformatics, Volume 27, Issue 3, 1 February 2011, Pages 405–407, https://doi.org/10.1093/bioinformatics/btq680</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000" b="0" i="0" u="none" strike="noStrike" cap="none" normalizeH="0" baseline="30000" dirty="0">
                <a:ln>
                  <a:noFill/>
                </a:ln>
                <a:solidFill>
                  <a:srgbClr val="000000"/>
                </a:solidFill>
                <a:effectLst/>
                <a:latin typeface="Gill Sans MT" panose="020B0502020104020203" pitchFamily="34" charset="0"/>
              </a:rPr>
              <a:t>8</a:t>
            </a:r>
            <a:r>
              <a:rPr kumimoji="0" lang="en-US" altLang="en-US" sz="2000" b="0" i="0" u="none" strike="noStrike" cap="none" normalizeH="0" baseline="0" dirty="0">
                <a:ln>
                  <a:noFill/>
                </a:ln>
                <a:solidFill>
                  <a:srgbClr val="000000"/>
                </a:solidFill>
                <a:effectLst/>
                <a:latin typeface="Gill Sans MT" panose="020B0502020104020203" pitchFamily="34" charset="0"/>
              </a:rPr>
              <a:t>Haoyuan Li, Yi Wang, Dong Zhang, Ming Zhang, and Edward Y. Chang. (2008). </a:t>
            </a:r>
            <a:r>
              <a:rPr kumimoji="0" lang="en-US" altLang="en-US" sz="2000" b="0" i="0" u="none" strike="noStrike" cap="none" normalizeH="0" baseline="0" dirty="0" err="1">
                <a:ln>
                  <a:noFill/>
                </a:ln>
                <a:solidFill>
                  <a:srgbClr val="000000"/>
                </a:solidFill>
                <a:effectLst/>
                <a:latin typeface="Gill Sans MT" panose="020B0502020104020203" pitchFamily="34" charset="0"/>
              </a:rPr>
              <a:t>Pfp</a:t>
            </a:r>
            <a:r>
              <a:rPr kumimoji="0" lang="en-US" altLang="en-US" sz="2000" b="0" i="0" u="none" strike="noStrike" cap="none" normalizeH="0" baseline="0" dirty="0">
                <a:ln>
                  <a:noFill/>
                </a:ln>
                <a:solidFill>
                  <a:srgbClr val="000000"/>
                </a:solidFill>
                <a:effectLst/>
                <a:latin typeface="Gill Sans MT" panose="020B0502020104020203" pitchFamily="34" charset="0"/>
              </a:rPr>
              <a:t>: parallel </a:t>
            </a:r>
            <a:r>
              <a:rPr kumimoji="0" lang="en-US" altLang="en-US" sz="2000" b="0" i="0" u="none" strike="noStrike" cap="none" normalizeH="0" baseline="0" dirty="0" err="1">
                <a:ln>
                  <a:noFill/>
                </a:ln>
                <a:solidFill>
                  <a:srgbClr val="000000"/>
                </a:solidFill>
                <a:effectLst/>
                <a:latin typeface="Gill Sans MT" panose="020B0502020104020203" pitchFamily="34" charset="0"/>
              </a:rPr>
              <a:t>fp</a:t>
            </a:r>
            <a:r>
              <a:rPr kumimoji="0" lang="en-US" altLang="en-US" sz="2000" b="0" i="0" u="none" strike="noStrike" cap="none" normalizeH="0" baseline="0" dirty="0">
                <a:ln>
                  <a:noFill/>
                </a:ln>
                <a:solidFill>
                  <a:srgbClr val="000000"/>
                </a:solidFill>
                <a:effectLst/>
                <a:latin typeface="Gill Sans MT" panose="020B0502020104020203" pitchFamily="34" charset="0"/>
              </a:rPr>
              <a:t>-growth for query recommendation. In Proceedings of the 2008 ACM conference on Recommender systems (</a:t>
            </a:r>
            <a:r>
              <a:rPr kumimoji="0" lang="en-US" altLang="en-US" sz="2000" b="0" i="0" u="none" strike="noStrike" cap="none" normalizeH="0" baseline="0" dirty="0" err="1">
                <a:ln>
                  <a:noFill/>
                </a:ln>
                <a:solidFill>
                  <a:srgbClr val="000000"/>
                </a:solidFill>
                <a:effectLst/>
                <a:latin typeface="Gill Sans MT" panose="020B0502020104020203" pitchFamily="34" charset="0"/>
              </a:rPr>
              <a:t>RecSys</a:t>
            </a:r>
            <a:r>
              <a:rPr kumimoji="0" lang="en-US" altLang="en-US" sz="2000" b="0" i="0" u="none" strike="noStrike" cap="none" normalizeH="0" baseline="0" dirty="0">
                <a:ln>
                  <a:noFill/>
                </a:ln>
                <a:solidFill>
                  <a:srgbClr val="000000"/>
                </a:solidFill>
                <a:effectLst/>
                <a:latin typeface="Gill Sans MT" panose="020B0502020104020203" pitchFamily="34" charset="0"/>
              </a:rPr>
              <a:t> '08). ACM, New York, NY, USA, 107-114. DOI=http://dx.doi.org/10.1145/1454008.1454027</a:t>
            </a:r>
          </a:p>
          <a:p>
            <a:pPr marL="457200" marR="0" lvl="0" indent="-457200" algn="l" defTabSz="914400" rtl="0" eaLnBrk="0" fontAlgn="base" latinLnBrk="0" hangingPunct="0">
              <a:lnSpc>
                <a:spcPct val="114000"/>
              </a:lnSpc>
              <a:spcBef>
                <a:spcPts val="600"/>
              </a:spcBef>
              <a:spcAft>
                <a:spcPct val="0"/>
              </a:spcAft>
              <a:buClrTx/>
              <a:buSzTx/>
              <a:buFontTx/>
              <a:buNone/>
              <a:tabLst/>
            </a:pPr>
            <a:r>
              <a:rPr kumimoji="0" lang="en-US" altLang="en-US" sz="2000" b="0" i="0" u="none" strike="noStrike" cap="none" normalizeH="0" baseline="30000" dirty="0">
                <a:ln>
                  <a:noFill/>
                </a:ln>
                <a:solidFill>
                  <a:srgbClr val="000000"/>
                </a:solidFill>
                <a:effectLst/>
                <a:latin typeface="Gill Sans MT" panose="020B0502020104020203" pitchFamily="34" charset="0"/>
              </a:rPr>
              <a:t>9</a:t>
            </a:r>
            <a:r>
              <a:rPr kumimoji="0" lang="en-US" altLang="en-US" sz="2000" b="0" i="0" u="none" strike="noStrike" cap="none" normalizeH="0" baseline="0" dirty="0">
                <a:ln>
                  <a:noFill/>
                </a:ln>
                <a:solidFill>
                  <a:srgbClr val="000000"/>
                </a:solidFill>
                <a:effectLst/>
                <a:latin typeface="Gill Sans MT" panose="020B0502020104020203" pitchFamily="34" charset="0"/>
              </a:rPr>
              <a:t>Kuo, Mu-</a:t>
            </a:r>
            <a:r>
              <a:rPr kumimoji="0" lang="en-US" altLang="en-US" sz="2000" b="0" i="0" u="none" strike="noStrike" cap="none" normalizeH="0" baseline="0" dirty="0" err="1">
                <a:ln>
                  <a:noFill/>
                </a:ln>
                <a:solidFill>
                  <a:srgbClr val="000000"/>
                </a:solidFill>
                <a:effectLst/>
                <a:latin typeface="Gill Sans MT" panose="020B0502020104020203" pitchFamily="34" charset="0"/>
              </a:rPr>
              <a:t>Hsing</a:t>
            </a:r>
            <a:r>
              <a:rPr kumimoji="0" lang="en-US" altLang="en-US" sz="2000" b="0" i="0" u="none" strike="noStrike" cap="none" normalizeH="0" baseline="0" dirty="0">
                <a:ln>
                  <a:noFill/>
                </a:ln>
                <a:solidFill>
                  <a:srgbClr val="000000"/>
                </a:solidFill>
                <a:effectLst/>
                <a:latin typeface="Gill Sans MT" panose="020B0502020104020203" pitchFamily="34" charset="0"/>
              </a:rPr>
              <a:t> &amp; Hung, Chang-Mao &amp; Barnett, Jeff &amp; Pinheiro, Fabiola. (2012). Assessing the feasibility of data mining techniques for early liver cancer detection. Studies in health technology and informatics. 180. 584-8. 10.3233/978-1-61499-101-4-584.</a:t>
            </a:r>
            <a:endParaRPr kumimoji="0" lang="en-US" altLang="en-US" sz="1400" b="0" i="0" u="none" strike="noStrike" cap="none" normalizeH="0" baseline="0" dirty="0">
              <a:ln>
                <a:noFill/>
              </a:ln>
              <a:solidFill>
                <a:schemeClr val="tx1"/>
              </a:solidFill>
              <a:effectLst/>
              <a:latin typeface="Gill Sans MT" panose="020B0502020104020203" pitchFamily="34" charset="0"/>
            </a:endParaRPr>
          </a:p>
        </p:txBody>
      </p:sp>
    </p:spTree>
    <p:extLst>
      <p:ext uri="{BB962C8B-B14F-4D97-AF65-F5344CB8AC3E}">
        <p14:creationId xmlns:p14="http://schemas.microsoft.com/office/powerpoint/2010/main" val="223364973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1380</TotalTime>
  <Words>1617</Words>
  <Application>Microsoft Office PowerPoint</Application>
  <PresentationFormat>Custom</PresentationFormat>
  <Paragraphs>53</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Gill Sans MT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Zak Zinda</dc:creator>
  <cp:lastModifiedBy>Zak Zinda</cp:lastModifiedBy>
  <cp:revision>28</cp:revision>
  <dcterms:created xsi:type="dcterms:W3CDTF">2019-04-02T02:59:02Z</dcterms:created>
  <dcterms:modified xsi:type="dcterms:W3CDTF">2019-04-08T13:24:27Z</dcterms:modified>
</cp:coreProperties>
</file>

<file path=docProps/thumbnail.jpeg>
</file>